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1" r:id="rId4"/>
    <p:sldId id="262" r:id="rId5"/>
    <p:sldId id="263" r:id="rId6"/>
    <p:sldId id="264" r:id="rId7"/>
    <p:sldId id="265" r:id="rId8"/>
    <p:sldId id="302" r:id="rId9"/>
    <p:sldId id="266" r:id="rId10"/>
    <p:sldId id="271" r:id="rId11"/>
    <p:sldId id="272" r:id="rId12"/>
    <p:sldId id="267" r:id="rId13"/>
    <p:sldId id="273" r:id="rId14"/>
    <p:sldId id="274" r:id="rId15"/>
    <p:sldId id="276" r:id="rId16"/>
    <p:sldId id="283" r:id="rId17"/>
    <p:sldId id="277" r:id="rId18"/>
    <p:sldId id="275" r:id="rId19"/>
    <p:sldId id="279" r:id="rId20"/>
    <p:sldId id="280" r:id="rId21"/>
    <p:sldId id="282" r:id="rId22"/>
    <p:sldId id="281" r:id="rId23"/>
    <p:sldId id="284" r:id="rId24"/>
    <p:sldId id="285" r:id="rId25"/>
    <p:sldId id="286" r:id="rId26"/>
    <p:sldId id="288" r:id="rId27"/>
    <p:sldId id="289" r:id="rId28"/>
    <p:sldId id="291" r:id="rId29"/>
    <p:sldId id="292" r:id="rId30"/>
    <p:sldId id="296" r:id="rId31"/>
    <p:sldId id="294" r:id="rId32"/>
    <p:sldId id="295" r:id="rId33"/>
    <p:sldId id="293" r:id="rId34"/>
    <p:sldId id="301" r:id="rId35"/>
    <p:sldId id="297" r:id="rId36"/>
    <p:sldId id="298" r:id="rId37"/>
    <p:sldId id="299" r:id="rId38"/>
    <p:sldId id="300" r:id="rId39"/>
    <p:sldId id="304" r:id="rId40"/>
    <p:sldId id="303" r:id="rId41"/>
    <p:sldId id="305" r:id="rId42"/>
    <p:sldId id="306" r:id="rId43"/>
    <p:sldId id="308" r:id="rId44"/>
    <p:sldId id="309" r:id="rId4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61" d="100"/>
          <a:sy n="161" d="100"/>
        </p:scale>
        <p:origin x="15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45B24-E87E-4430-B4B5-C6CEB0FAEA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399EB7-FC23-4455-A6BB-4710D287AB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63E6A7-9888-4836-93C1-DD55A441AE6A}"/>
              </a:ext>
            </a:extLst>
          </p:cNvPr>
          <p:cNvSpPr>
            <a:spLocks noGrp="1"/>
          </p:cNvSpPr>
          <p:nvPr>
            <p:ph type="dt" sz="half" idx="10"/>
          </p:nvPr>
        </p:nvSpPr>
        <p:spPr/>
        <p:txBody>
          <a:bodyPr/>
          <a:lstStyle/>
          <a:p>
            <a:fld id="{E82D95E9-00BF-4146-AA6F-78395C506C9D}" type="datetimeFigureOut">
              <a:rPr lang="en-US" smtClean="0"/>
              <a:t>11/17/2020</a:t>
            </a:fld>
            <a:endParaRPr lang="en-US"/>
          </a:p>
        </p:txBody>
      </p:sp>
      <p:sp>
        <p:nvSpPr>
          <p:cNvPr id="5" name="Footer Placeholder 4">
            <a:extLst>
              <a:ext uri="{FF2B5EF4-FFF2-40B4-BE49-F238E27FC236}">
                <a16:creationId xmlns:a16="http://schemas.microsoft.com/office/drawing/2014/main" id="{DD830759-9E82-4D84-8C6B-3F76C3773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3A506C-3933-4783-B04B-7DB2D9346422}"/>
              </a:ext>
            </a:extLst>
          </p:cNvPr>
          <p:cNvSpPr>
            <a:spLocks noGrp="1"/>
          </p:cNvSpPr>
          <p:nvPr>
            <p:ph type="sldNum" sz="quarter" idx="12"/>
          </p:nvPr>
        </p:nvSpPr>
        <p:spPr/>
        <p:txBody>
          <a:bodyPr/>
          <a:lstStyle/>
          <a:p>
            <a:fld id="{7F37A48B-9737-4638-8FED-026A0BFBDCB1}" type="slidenum">
              <a:rPr lang="en-US" smtClean="0"/>
              <a:t>‹#›</a:t>
            </a:fld>
            <a:endParaRPr lang="en-US"/>
          </a:p>
        </p:txBody>
      </p:sp>
    </p:spTree>
    <p:extLst>
      <p:ext uri="{BB962C8B-B14F-4D97-AF65-F5344CB8AC3E}">
        <p14:creationId xmlns:p14="http://schemas.microsoft.com/office/powerpoint/2010/main" val="544487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90ABB-08F4-493A-8752-80FCB1C713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C02B1A-21E3-4BBF-8C61-DD395857D5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9BA85-1BEA-4519-B41D-35F2D3D13065}"/>
              </a:ext>
            </a:extLst>
          </p:cNvPr>
          <p:cNvSpPr>
            <a:spLocks noGrp="1"/>
          </p:cNvSpPr>
          <p:nvPr>
            <p:ph type="dt" sz="half" idx="10"/>
          </p:nvPr>
        </p:nvSpPr>
        <p:spPr/>
        <p:txBody>
          <a:bodyPr/>
          <a:lstStyle/>
          <a:p>
            <a:fld id="{E82D95E9-00BF-4146-AA6F-78395C506C9D}" type="datetimeFigureOut">
              <a:rPr lang="en-US" smtClean="0"/>
              <a:t>11/17/2020</a:t>
            </a:fld>
            <a:endParaRPr lang="en-US"/>
          </a:p>
        </p:txBody>
      </p:sp>
      <p:sp>
        <p:nvSpPr>
          <p:cNvPr id="5" name="Footer Placeholder 4">
            <a:extLst>
              <a:ext uri="{FF2B5EF4-FFF2-40B4-BE49-F238E27FC236}">
                <a16:creationId xmlns:a16="http://schemas.microsoft.com/office/drawing/2014/main" id="{DF76B9E6-9D74-4044-8C03-EE7280FC62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194599-4783-4B56-B447-B65EE76BBCA7}"/>
              </a:ext>
            </a:extLst>
          </p:cNvPr>
          <p:cNvSpPr>
            <a:spLocks noGrp="1"/>
          </p:cNvSpPr>
          <p:nvPr>
            <p:ph type="sldNum" sz="quarter" idx="12"/>
          </p:nvPr>
        </p:nvSpPr>
        <p:spPr/>
        <p:txBody>
          <a:bodyPr/>
          <a:lstStyle/>
          <a:p>
            <a:fld id="{7F37A48B-9737-4638-8FED-026A0BFBDCB1}" type="slidenum">
              <a:rPr lang="en-US" smtClean="0"/>
              <a:t>‹#›</a:t>
            </a:fld>
            <a:endParaRPr lang="en-US"/>
          </a:p>
        </p:txBody>
      </p:sp>
    </p:spTree>
    <p:extLst>
      <p:ext uri="{BB962C8B-B14F-4D97-AF65-F5344CB8AC3E}">
        <p14:creationId xmlns:p14="http://schemas.microsoft.com/office/powerpoint/2010/main" val="4044892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5CB879-0D17-4C11-9F5D-F100DD2EBC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4CCDFE-F600-40FE-8DD5-F3D5CCF95A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38218F-E524-40D3-B644-D31FF6F9D170}"/>
              </a:ext>
            </a:extLst>
          </p:cNvPr>
          <p:cNvSpPr>
            <a:spLocks noGrp="1"/>
          </p:cNvSpPr>
          <p:nvPr>
            <p:ph type="dt" sz="half" idx="10"/>
          </p:nvPr>
        </p:nvSpPr>
        <p:spPr/>
        <p:txBody>
          <a:bodyPr/>
          <a:lstStyle/>
          <a:p>
            <a:fld id="{E82D95E9-00BF-4146-AA6F-78395C506C9D}" type="datetimeFigureOut">
              <a:rPr lang="en-US" smtClean="0"/>
              <a:t>11/17/2020</a:t>
            </a:fld>
            <a:endParaRPr lang="en-US"/>
          </a:p>
        </p:txBody>
      </p:sp>
      <p:sp>
        <p:nvSpPr>
          <p:cNvPr id="5" name="Footer Placeholder 4">
            <a:extLst>
              <a:ext uri="{FF2B5EF4-FFF2-40B4-BE49-F238E27FC236}">
                <a16:creationId xmlns:a16="http://schemas.microsoft.com/office/drawing/2014/main" id="{43927A33-2052-4AB2-866A-535F49C924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1EB096-2F26-4B14-925B-F9FE1B5E27EE}"/>
              </a:ext>
            </a:extLst>
          </p:cNvPr>
          <p:cNvSpPr>
            <a:spLocks noGrp="1"/>
          </p:cNvSpPr>
          <p:nvPr>
            <p:ph type="sldNum" sz="quarter" idx="12"/>
          </p:nvPr>
        </p:nvSpPr>
        <p:spPr/>
        <p:txBody>
          <a:bodyPr/>
          <a:lstStyle/>
          <a:p>
            <a:fld id="{7F37A48B-9737-4638-8FED-026A0BFBDCB1}" type="slidenum">
              <a:rPr lang="en-US" smtClean="0"/>
              <a:t>‹#›</a:t>
            </a:fld>
            <a:endParaRPr lang="en-US"/>
          </a:p>
        </p:txBody>
      </p:sp>
    </p:spTree>
    <p:extLst>
      <p:ext uri="{BB962C8B-B14F-4D97-AF65-F5344CB8AC3E}">
        <p14:creationId xmlns:p14="http://schemas.microsoft.com/office/powerpoint/2010/main" val="1953832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430BE-64A6-4678-A7AE-1C174B23A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0F3A81-C95C-4DEF-B74E-E7807C4566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0C9700-40D6-4D7E-B64C-56E73E49C2E9}"/>
              </a:ext>
            </a:extLst>
          </p:cNvPr>
          <p:cNvSpPr>
            <a:spLocks noGrp="1"/>
          </p:cNvSpPr>
          <p:nvPr>
            <p:ph type="dt" sz="half" idx="10"/>
          </p:nvPr>
        </p:nvSpPr>
        <p:spPr/>
        <p:txBody>
          <a:bodyPr/>
          <a:lstStyle/>
          <a:p>
            <a:fld id="{E82D95E9-00BF-4146-AA6F-78395C506C9D}" type="datetimeFigureOut">
              <a:rPr lang="en-US" smtClean="0"/>
              <a:t>11/17/2020</a:t>
            </a:fld>
            <a:endParaRPr lang="en-US"/>
          </a:p>
        </p:txBody>
      </p:sp>
      <p:sp>
        <p:nvSpPr>
          <p:cNvPr id="5" name="Footer Placeholder 4">
            <a:extLst>
              <a:ext uri="{FF2B5EF4-FFF2-40B4-BE49-F238E27FC236}">
                <a16:creationId xmlns:a16="http://schemas.microsoft.com/office/drawing/2014/main" id="{9A846B87-2347-40F6-AB82-A52593651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DECFB-90CA-440B-B27F-70E66F0D20BB}"/>
              </a:ext>
            </a:extLst>
          </p:cNvPr>
          <p:cNvSpPr>
            <a:spLocks noGrp="1"/>
          </p:cNvSpPr>
          <p:nvPr>
            <p:ph type="sldNum" sz="quarter" idx="12"/>
          </p:nvPr>
        </p:nvSpPr>
        <p:spPr/>
        <p:txBody>
          <a:bodyPr/>
          <a:lstStyle/>
          <a:p>
            <a:fld id="{7F37A48B-9737-4638-8FED-026A0BFBDCB1}" type="slidenum">
              <a:rPr lang="en-US" smtClean="0"/>
              <a:t>‹#›</a:t>
            </a:fld>
            <a:endParaRPr lang="en-US"/>
          </a:p>
        </p:txBody>
      </p:sp>
    </p:spTree>
    <p:extLst>
      <p:ext uri="{BB962C8B-B14F-4D97-AF65-F5344CB8AC3E}">
        <p14:creationId xmlns:p14="http://schemas.microsoft.com/office/powerpoint/2010/main" val="367431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3D1EA-F2E3-4134-8B51-EB560CB97D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560D57-CAD9-4412-9BAC-E66244833F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3D566D-D172-44E5-A0A0-5462F987727E}"/>
              </a:ext>
            </a:extLst>
          </p:cNvPr>
          <p:cNvSpPr>
            <a:spLocks noGrp="1"/>
          </p:cNvSpPr>
          <p:nvPr>
            <p:ph type="dt" sz="half" idx="10"/>
          </p:nvPr>
        </p:nvSpPr>
        <p:spPr/>
        <p:txBody>
          <a:bodyPr/>
          <a:lstStyle/>
          <a:p>
            <a:fld id="{E82D95E9-00BF-4146-AA6F-78395C506C9D}" type="datetimeFigureOut">
              <a:rPr lang="en-US" smtClean="0"/>
              <a:t>11/17/2020</a:t>
            </a:fld>
            <a:endParaRPr lang="en-US"/>
          </a:p>
        </p:txBody>
      </p:sp>
      <p:sp>
        <p:nvSpPr>
          <p:cNvPr id="5" name="Footer Placeholder 4">
            <a:extLst>
              <a:ext uri="{FF2B5EF4-FFF2-40B4-BE49-F238E27FC236}">
                <a16:creationId xmlns:a16="http://schemas.microsoft.com/office/drawing/2014/main" id="{CEA29F67-0128-43F2-8251-204D1F1BD4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E6C360-A8BA-4F30-AF11-A0701E0E8E61}"/>
              </a:ext>
            </a:extLst>
          </p:cNvPr>
          <p:cNvSpPr>
            <a:spLocks noGrp="1"/>
          </p:cNvSpPr>
          <p:nvPr>
            <p:ph type="sldNum" sz="quarter" idx="12"/>
          </p:nvPr>
        </p:nvSpPr>
        <p:spPr/>
        <p:txBody>
          <a:bodyPr/>
          <a:lstStyle/>
          <a:p>
            <a:fld id="{7F37A48B-9737-4638-8FED-026A0BFBDCB1}" type="slidenum">
              <a:rPr lang="en-US" smtClean="0"/>
              <a:t>‹#›</a:t>
            </a:fld>
            <a:endParaRPr lang="en-US"/>
          </a:p>
        </p:txBody>
      </p:sp>
    </p:spTree>
    <p:extLst>
      <p:ext uri="{BB962C8B-B14F-4D97-AF65-F5344CB8AC3E}">
        <p14:creationId xmlns:p14="http://schemas.microsoft.com/office/powerpoint/2010/main" val="1166171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3817-DAC7-4E8F-8C1E-A2449C88AE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E7ECC-5BB6-4595-B5E5-CAE58307E1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41939E-FC41-460E-BB3D-15BAAEA4C2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82CF0E-159F-4D45-932B-251ED08CB12C}"/>
              </a:ext>
            </a:extLst>
          </p:cNvPr>
          <p:cNvSpPr>
            <a:spLocks noGrp="1"/>
          </p:cNvSpPr>
          <p:nvPr>
            <p:ph type="dt" sz="half" idx="10"/>
          </p:nvPr>
        </p:nvSpPr>
        <p:spPr/>
        <p:txBody>
          <a:bodyPr/>
          <a:lstStyle/>
          <a:p>
            <a:fld id="{E82D95E9-00BF-4146-AA6F-78395C506C9D}" type="datetimeFigureOut">
              <a:rPr lang="en-US" smtClean="0"/>
              <a:t>11/17/2020</a:t>
            </a:fld>
            <a:endParaRPr lang="en-US"/>
          </a:p>
        </p:txBody>
      </p:sp>
      <p:sp>
        <p:nvSpPr>
          <p:cNvPr id="6" name="Footer Placeholder 5">
            <a:extLst>
              <a:ext uri="{FF2B5EF4-FFF2-40B4-BE49-F238E27FC236}">
                <a16:creationId xmlns:a16="http://schemas.microsoft.com/office/drawing/2014/main" id="{B1098A34-3D83-4FE6-9B46-DCEF27A20E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C3F89-549A-4E87-8304-D753A56EC54B}"/>
              </a:ext>
            </a:extLst>
          </p:cNvPr>
          <p:cNvSpPr>
            <a:spLocks noGrp="1"/>
          </p:cNvSpPr>
          <p:nvPr>
            <p:ph type="sldNum" sz="quarter" idx="12"/>
          </p:nvPr>
        </p:nvSpPr>
        <p:spPr/>
        <p:txBody>
          <a:bodyPr/>
          <a:lstStyle/>
          <a:p>
            <a:fld id="{7F37A48B-9737-4638-8FED-026A0BFBDCB1}" type="slidenum">
              <a:rPr lang="en-US" smtClean="0"/>
              <a:t>‹#›</a:t>
            </a:fld>
            <a:endParaRPr lang="en-US"/>
          </a:p>
        </p:txBody>
      </p:sp>
    </p:spTree>
    <p:extLst>
      <p:ext uri="{BB962C8B-B14F-4D97-AF65-F5344CB8AC3E}">
        <p14:creationId xmlns:p14="http://schemas.microsoft.com/office/powerpoint/2010/main" val="2253992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19A6B-0E4C-4B73-999E-A0D217EA92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9FAE28-EBF5-459B-903C-43D5C146F0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C95113-2C68-4442-B2E3-433741E5A4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7EE6E-4AF9-4DE0-8048-54836EF003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E58E95-66EE-4080-BBF3-419FEEB3AC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5D7096-ED25-4A26-BC8F-36A6E57881A5}"/>
              </a:ext>
            </a:extLst>
          </p:cNvPr>
          <p:cNvSpPr>
            <a:spLocks noGrp="1"/>
          </p:cNvSpPr>
          <p:nvPr>
            <p:ph type="dt" sz="half" idx="10"/>
          </p:nvPr>
        </p:nvSpPr>
        <p:spPr/>
        <p:txBody>
          <a:bodyPr/>
          <a:lstStyle/>
          <a:p>
            <a:fld id="{E82D95E9-00BF-4146-AA6F-78395C506C9D}" type="datetimeFigureOut">
              <a:rPr lang="en-US" smtClean="0"/>
              <a:t>11/17/2020</a:t>
            </a:fld>
            <a:endParaRPr lang="en-US"/>
          </a:p>
        </p:txBody>
      </p:sp>
      <p:sp>
        <p:nvSpPr>
          <p:cNvPr id="8" name="Footer Placeholder 7">
            <a:extLst>
              <a:ext uri="{FF2B5EF4-FFF2-40B4-BE49-F238E27FC236}">
                <a16:creationId xmlns:a16="http://schemas.microsoft.com/office/drawing/2014/main" id="{03612898-7E04-46D0-8F82-E20DD15830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47B51-9AE9-4F5A-946C-2AAFA9D7581E}"/>
              </a:ext>
            </a:extLst>
          </p:cNvPr>
          <p:cNvSpPr>
            <a:spLocks noGrp="1"/>
          </p:cNvSpPr>
          <p:nvPr>
            <p:ph type="sldNum" sz="quarter" idx="12"/>
          </p:nvPr>
        </p:nvSpPr>
        <p:spPr/>
        <p:txBody>
          <a:bodyPr/>
          <a:lstStyle/>
          <a:p>
            <a:fld id="{7F37A48B-9737-4638-8FED-026A0BFBDCB1}" type="slidenum">
              <a:rPr lang="en-US" smtClean="0"/>
              <a:t>‹#›</a:t>
            </a:fld>
            <a:endParaRPr lang="en-US"/>
          </a:p>
        </p:txBody>
      </p:sp>
    </p:spTree>
    <p:extLst>
      <p:ext uri="{BB962C8B-B14F-4D97-AF65-F5344CB8AC3E}">
        <p14:creationId xmlns:p14="http://schemas.microsoft.com/office/powerpoint/2010/main" val="3242993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B6EA0-5409-45BA-9876-D95A630C2F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8F24E7-8712-4354-B65D-A5764DE8515B}"/>
              </a:ext>
            </a:extLst>
          </p:cNvPr>
          <p:cNvSpPr>
            <a:spLocks noGrp="1"/>
          </p:cNvSpPr>
          <p:nvPr>
            <p:ph type="dt" sz="half" idx="10"/>
          </p:nvPr>
        </p:nvSpPr>
        <p:spPr/>
        <p:txBody>
          <a:bodyPr/>
          <a:lstStyle/>
          <a:p>
            <a:fld id="{E82D95E9-00BF-4146-AA6F-78395C506C9D}" type="datetimeFigureOut">
              <a:rPr lang="en-US" smtClean="0"/>
              <a:t>11/17/2020</a:t>
            </a:fld>
            <a:endParaRPr lang="en-US"/>
          </a:p>
        </p:txBody>
      </p:sp>
      <p:sp>
        <p:nvSpPr>
          <p:cNvPr id="4" name="Footer Placeholder 3">
            <a:extLst>
              <a:ext uri="{FF2B5EF4-FFF2-40B4-BE49-F238E27FC236}">
                <a16:creationId xmlns:a16="http://schemas.microsoft.com/office/drawing/2014/main" id="{6E9DBBF1-AFB4-4555-AB20-444425BA45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70E992-5D97-46EC-9D06-CA7B8E3FC268}"/>
              </a:ext>
            </a:extLst>
          </p:cNvPr>
          <p:cNvSpPr>
            <a:spLocks noGrp="1"/>
          </p:cNvSpPr>
          <p:nvPr>
            <p:ph type="sldNum" sz="quarter" idx="12"/>
          </p:nvPr>
        </p:nvSpPr>
        <p:spPr/>
        <p:txBody>
          <a:bodyPr/>
          <a:lstStyle/>
          <a:p>
            <a:fld id="{7F37A48B-9737-4638-8FED-026A0BFBDCB1}" type="slidenum">
              <a:rPr lang="en-US" smtClean="0"/>
              <a:t>‹#›</a:t>
            </a:fld>
            <a:endParaRPr lang="en-US"/>
          </a:p>
        </p:txBody>
      </p:sp>
    </p:spTree>
    <p:extLst>
      <p:ext uri="{BB962C8B-B14F-4D97-AF65-F5344CB8AC3E}">
        <p14:creationId xmlns:p14="http://schemas.microsoft.com/office/powerpoint/2010/main" val="2161162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5619AC-8194-460E-B51A-6587DC9E1828}"/>
              </a:ext>
            </a:extLst>
          </p:cNvPr>
          <p:cNvSpPr>
            <a:spLocks noGrp="1"/>
          </p:cNvSpPr>
          <p:nvPr>
            <p:ph type="dt" sz="half" idx="10"/>
          </p:nvPr>
        </p:nvSpPr>
        <p:spPr/>
        <p:txBody>
          <a:bodyPr/>
          <a:lstStyle/>
          <a:p>
            <a:fld id="{E82D95E9-00BF-4146-AA6F-78395C506C9D}" type="datetimeFigureOut">
              <a:rPr lang="en-US" smtClean="0"/>
              <a:t>11/17/2020</a:t>
            </a:fld>
            <a:endParaRPr lang="en-US"/>
          </a:p>
        </p:txBody>
      </p:sp>
      <p:sp>
        <p:nvSpPr>
          <p:cNvPr id="3" name="Footer Placeholder 2">
            <a:extLst>
              <a:ext uri="{FF2B5EF4-FFF2-40B4-BE49-F238E27FC236}">
                <a16:creationId xmlns:a16="http://schemas.microsoft.com/office/drawing/2014/main" id="{42EEC65A-AA54-4673-B048-11BDF90BFB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F812C8-33C5-479E-AF14-39649770E2C8}"/>
              </a:ext>
            </a:extLst>
          </p:cNvPr>
          <p:cNvSpPr>
            <a:spLocks noGrp="1"/>
          </p:cNvSpPr>
          <p:nvPr>
            <p:ph type="sldNum" sz="quarter" idx="12"/>
          </p:nvPr>
        </p:nvSpPr>
        <p:spPr/>
        <p:txBody>
          <a:bodyPr/>
          <a:lstStyle/>
          <a:p>
            <a:fld id="{7F37A48B-9737-4638-8FED-026A0BFBDCB1}" type="slidenum">
              <a:rPr lang="en-US" smtClean="0"/>
              <a:t>‹#›</a:t>
            </a:fld>
            <a:endParaRPr lang="en-US"/>
          </a:p>
        </p:txBody>
      </p:sp>
    </p:spTree>
    <p:extLst>
      <p:ext uri="{BB962C8B-B14F-4D97-AF65-F5344CB8AC3E}">
        <p14:creationId xmlns:p14="http://schemas.microsoft.com/office/powerpoint/2010/main" val="563668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3C123-AAF4-445D-A806-52A558C5D7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B1E5EE-D78B-48D1-8613-ACB4106F1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6A0812-158B-43C3-AA55-9FCE7DFBBA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31968E-E82E-4157-BDDE-C3285BAE9E6B}"/>
              </a:ext>
            </a:extLst>
          </p:cNvPr>
          <p:cNvSpPr>
            <a:spLocks noGrp="1"/>
          </p:cNvSpPr>
          <p:nvPr>
            <p:ph type="dt" sz="half" idx="10"/>
          </p:nvPr>
        </p:nvSpPr>
        <p:spPr/>
        <p:txBody>
          <a:bodyPr/>
          <a:lstStyle/>
          <a:p>
            <a:fld id="{E82D95E9-00BF-4146-AA6F-78395C506C9D}" type="datetimeFigureOut">
              <a:rPr lang="en-US" smtClean="0"/>
              <a:t>11/17/2020</a:t>
            </a:fld>
            <a:endParaRPr lang="en-US"/>
          </a:p>
        </p:txBody>
      </p:sp>
      <p:sp>
        <p:nvSpPr>
          <p:cNvPr id="6" name="Footer Placeholder 5">
            <a:extLst>
              <a:ext uri="{FF2B5EF4-FFF2-40B4-BE49-F238E27FC236}">
                <a16:creationId xmlns:a16="http://schemas.microsoft.com/office/drawing/2014/main" id="{FBBB486E-8B48-4C8A-AD02-622035B2D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53353C-A555-4AEF-83DF-788E373C7E8A}"/>
              </a:ext>
            </a:extLst>
          </p:cNvPr>
          <p:cNvSpPr>
            <a:spLocks noGrp="1"/>
          </p:cNvSpPr>
          <p:nvPr>
            <p:ph type="sldNum" sz="quarter" idx="12"/>
          </p:nvPr>
        </p:nvSpPr>
        <p:spPr/>
        <p:txBody>
          <a:bodyPr/>
          <a:lstStyle/>
          <a:p>
            <a:fld id="{7F37A48B-9737-4638-8FED-026A0BFBDCB1}" type="slidenum">
              <a:rPr lang="en-US" smtClean="0"/>
              <a:t>‹#›</a:t>
            </a:fld>
            <a:endParaRPr lang="en-US"/>
          </a:p>
        </p:txBody>
      </p:sp>
    </p:spTree>
    <p:extLst>
      <p:ext uri="{BB962C8B-B14F-4D97-AF65-F5344CB8AC3E}">
        <p14:creationId xmlns:p14="http://schemas.microsoft.com/office/powerpoint/2010/main" val="1233716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708D2-462B-47CF-A051-02822772AD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80B526-11E3-406D-AB99-8DBF439CF0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AF352-2BE5-4F46-B7B1-D0F106057A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063253-8747-40D4-BEA9-2FCB5ECDA094}"/>
              </a:ext>
            </a:extLst>
          </p:cNvPr>
          <p:cNvSpPr>
            <a:spLocks noGrp="1"/>
          </p:cNvSpPr>
          <p:nvPr>
            <p:ph type="dt" sz="half" idx="10"/>
          </p:nvPr>
        </p:nvSpPr>
        <p:spPr/>
        <p:txBody>
          <a:bodyPr/>
          <a:lstStyle/>
          <a:p>
            <a:fld id="{E82D95E9-00BF-4146-AA6F-78395C506C9D}" type="datetimeFigureOut">
              <a:rPr lang="en-US" smtClean="0"/>
              <a:t>11/17/2020</a:t>
            </a:fld>
            <a:endParaRPr lang="en-US"/>
          </a:p>
        </p:txBody>
      </p:sp>
      <p:sp>
        <p:nvSpPr>
          <p:cNvPr id="6" name="Footer Placeholder 5">
            <a:extLst>
              <a:ext uri="{FF2B5EF4-FFF2-40B4-BE49-F238E27FC236}">
                <a16:creationId xmlns:a16="http://schemas.microsoft.com/office/drawing/2014/main" id="{7EE5FC24-513D-417F-BCBF-09C8DFC49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A69157-2C42-451F-AA4B-077DC7D38BE3}"/>
              </a:ext>
            </a:extLst>
          </p:cNvPr>
          <p:cNvSpPr>
            <a:spLocks noGrp="1"/>
          </p:cNvSpPr>
          <p:nvPr>
            <p:ph type="sldNum" sz="quarter" idx="12"/>
          </p:nvPr>
        </p:nvSpPr>
        <p:spPr/>
        <p:txBody>
          <a:bodyPr/>
          <a:lstStyle/>
          <a:p>
            <a:fld id="{7F37A48B-9737-4638-8FED-026A0BFBDCB1}" type="slidenum">
              <a:rPr lang="en-US" smtClean="0"/>
              <a:t>‹#›</a:t>
            </a:fld>
            <a:endParaRPr lang="en-US"/>
          </a:p>
        </p:txBody>
      </p:sp>
    </p:spTree>
    <p:extLst>
      <p:ext uri="{BB962C8B-B14F-4D97-AF65-F5344CB8AC3E}">
        <p14:creationId xmlns:p14="http://schemas.microsoft.com/office/powerpoint/2010/main" val="1243075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397364-15EE-4220-B391-1978EBB53E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13F5D2-037B-446F-95C1-FC5B62ED0B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BE6BAF-F224-47D0-9BE1-34F3FBE20B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2D95E9-00BF-4146-AA6F-78395C506C9D}" type="datetimeFigureOut">
              <a:rPr lang="en-US" smtClean="0"/>
              <a:t>11/17/2020</a:t>
            </a:fld>
            <a:endParaRPr lang="en-US"/>
          </a:p>
        </p:txBody>
      </p:sp>
      <p:sp>
        <p:nvSpPr>
          <p:cNvPr id="5" name="Footer Placeholder 4">
            <a:extLst>
              <a:ext uri="{FF2B5EF4-FFF2-40B4-BE49-F238E27FC236}">
                <a16:creationId xmlns:a16="http://schemas.microsoft.com/office/drawing/2014/main" id="{3B7E15ED-D331-4D95-888F-0FD085D1FE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364EE1-2DD0-40BE-BEAB-97D75E06DD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37A48B-9737-4638-8FED-026A0BFBDCB1}" type="slidenum">
              <a:rPr lang="en-US" smtClean="0"/>
              <a:t>‹#›</a:t>
            </a:fld>
            <a:endParaRPr lang="en-US"/>
          </a:p>
        </p:txBody>
      </p:sp>
    </p:spTree>
    <p:extLst>
      <p:ext uri="{BB962C8B-B14F-4D97-AF65-F5344CB8AC3E}">
        <p14:creationId xmlns:p14="http://schemas.microsoft.com/office/powerpoint/2010/main" val="336635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09915-2F5D-43A9-8D3E-3EC57B9D19A4}"/>
              </a:ext>
            </a:extLst>
          </p:cNvPr>
          <p:cNvSpPr>
            <a:spLocks noGrp="1"/>
          </p:cNvSpPr>
          <p:nvPr>
            <p:ph type="ctrTitle"/>
          </p:nvPr>
        </p:nvSpPr>
        <p:spPr>
          <a:xfrm>
            <a:off x="1524000" y="1689979"/>
            <a:ext cx="9144000" cy="2387600"/>
          </a:xfrm>
        </p:spPr>
        <p:txBody>
          <a:bodyPr>
            <a:noAutofit/>
          </a:bodyPr>
          <a:lstStyle/>
          <a:p>
            <a:r>
              <a:rPr lang="en-US" sz="4400" dirty="0"/>
              <a:t>Interpretable, highly accurate brain decoding of subtly distinct brain states from fMRI using intrinsic functional networks &amp; LSTM</a:t>
            </a:r>
          </a:p>
        </p:txBody>
      </p:sp>
      <p:sp>
        <p:nvSpPr>
          <p:cNvPr id="3" name="Subtitle 2">
            <a:extLst>
              <a:ext uri="{FF2B5EF4-FFF2-40B4-BE49-F238E27FC236}">
                <a16:creationId xmlns:a16="http://schemas.microsoft.com/office/drawing/2014/main" id="{6A71C1D2-79DD-477F-ABBF-9E3D21D9A5E1}"/>
              </a:ext>
            </a:extLst>
          </p:cNvPr>
          <p:cNvSpPr>
            <a:spLocks noGrp="1"/>
          </p:cNvSpPr>
          <p:nvPr>
            <p:ph type="subTitle" idx="1"/>
          </p:nvPr>
        </p:nvSpPr>
        <p:spPr>
          <a:xfrm>
            <a:off x="1524000" y="4077579"/>
            <a:ext cx="9144000" cy="1655762"/>
          </a:xfrm>
        </p:spPr>
        <p:txBody>
          <a:bodyPr/>
          <a:lstStyle/>
          <a:p>
            <a:r>
              <a:rPr lang="en-US" dirty="0"/>
              <a:t>By </a:t>
            </a:r>
            <a:r>
              <a:rPr lang="en-US" dirty="0" err="1"/>
              <a:t>Hongming</a:t>
            </a:r>
            <a:r>
              <a:rPr lang="en-US" dirty="0"/>
              <a:t> Li and Yong Fan From UPenn</a:t>
            </a:r>
          </a:p>
        </p:txBody>
      </p:sp>
      <p:sp>
        <p:nvSpPr>
          <p:cNvPr id="4" name="Subtitle 2">
            <a:extLst>
              <a:ext uri="{FF2B5EF4-FFF2-40B4-BE49-F238E27FC236}">
                <a16:creationId xmlns:a16="http://schemas.microsoft.com/office/drawing/2014/main" id="{541DB667-AEB3-4C12-B480-00F15DCD55C5}"/>
              </a:ext>
            </a:extLst>
          </p:cNvPr>
          <p:cNvSpPr txBox="1">
            <a:spLocks/>
          </p:cNvSpPr>
          <p:nvPr/>
        </p:nvSpPr>
        <p:spPr>
          <a:xfrm>
            <a:off x="1460665" y="4430342"/>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PRESENTATION BY FLYN SEQUEIRA</a:t>
            </a:r>
          </a:p>
        </p:txBody>
      </p:sp>
    </p:spTree>
    <p:extLst>
      <p:ext uri="{BB962C8B-B14F-4D97-AF65-F5344CB8AC3E}">
        <p14:creationId xmlns:p14="http://schemas.microsoft.com/office/powerpoint/2010/main" val="1970740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9C8A2-1F5B-46C6-829B-675F9E546606}"/>
              </a:ext>
            </a:extLst>
          </p:cNvPr>
          <p:cNvSpPr>
            <a:spLocks noGrp="1"/>
          </p:cNvSpPr>
          <p:nvPr>
            <p:ph type="title"/>
          </p:nvPr>
        </p:nvSpPr>
        <p:spPr/>
        <p:txBody>
          <a:bodyPr/>
          <a:lstStyle/>
          <a:p>
            <a:r>
              <a:rPr lang="en-US" dirty="0"/>
              <a:t>WHY LSTM RNN for fMRI data</a:t>
            </a:r>
          </a:p>
        </p:txBody>
      </p:sp>
      <p:sp>
        <p:nvSpPr>
          <p:cNvPr id="3" name="Content Placeholder 2">
            <a:extLst>
              <a:ext uri="{FF2B5EF4-FFF2-40B4-BE49-F238E27FC236}">
                <a16:creationId xmlns:a16="http://schemas.microsoft.com/office/drawing/2014/main" id="{63B74587-4CA3-4E7F-82DE-0F04C05329B7}"/>
              </a:ext>
            </a:extLst>
          </p:cNvPr>
          <p:cNvSpPr>
            <a:spLocks noGrp="1"/>
          </p:cNvSpPr>
          <p:nvPr>
            <p:ph idx="1"/>
          </p:nvPr>
        </p:nvSpPr>
        <p:spPr/>
        <p:txBody>
          <a:bodyPr>
            <a:normAutofit/>
          </a:bodyPr>
          <a:lstStyle/>
          <a:p>
            <a:r>
              <a:rPr lang="en-US" dirty="0"/>
              <a:t>Earlier brain decoding models analyzed functional signatures at</a:t>
            </a:r>
          </a:p>
          <a:p>
            <a:pPr lvl="1"/>
            <a:r>
              <a:rPr lang="en-US" b="1" dirty="0"/>
              <a:t>Individual Time Points</a:t>
            </a:r>
          </a:p>
          <a:p>
            <a:pPr lvl="1"/>
            <a:r>
              <a:rPr lang="en-US" b="1" dirty="0"/>
              <a:t>Fixed length Time Window</a:t>
            </a:r>
          </a:p>
          <a:p>
            <a:r>
              <a:rPr lang="en-US" dirty="0"/>
              <a:t>E.g. SVM  &amp; Logistic Regression used the functional signatures at an </a:t>
            </a:r>
            <a:r>
              <a:rPr lang="en-US" b="1" dirty="0"/>
              <a:t>individual timepoint</a:t>
            </a:r>
          </a:p>
          <a:p>
            <a:r>
              <a:rPr lang="en-US" dirty="0"/>
              <a:t>Sequential fMRI data inherently has temporal dependencies. Utilizing it improves brain decoding performance</a:t>
            </a:r>
          </a:p>
          <a:p>
            <a:r>
              <a:rPr lang="en-US" b="1" dirty="0"/>
              <a:t>Fixed Length Time window </a:t>
            </a:r>
            <a:r>
              <a:rPr lang="en-US" dirty="0"/>
              <a:t>improved the performance over individual Time Point, </a:t>
            </a:r>
            <a:r>
              <a:rPr lang="en-US" b="1" dirty="0"/>
              <a:t>BUT</a:t>
            </a:r>
          </a:p>
        </p:txBody>
      </p:sp>
    </p:spTree>
    <p:extLst>
      <p:ext uri="{BB962C8B-B14F-4D97-AF65-F5344CB8AC3E}">
        <p14:creationId xmlns:p14="http://schemas.microsoft.com/office/powerpoint/2010/main" val="1834581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AEF07-32BE-4198-AFBA-9E8C47728F9E}"/>
              </a:ext>
            </a:extLst>
          </p:cNvPr>
          <p:cNvSpPr>
            <a:spLocks noGrp="1"/>
          </p:cNvSpPr>
          <p:nvPr>
            <p:ph type="ctrTitle"/>
          </p:nvPr>
        </p:nvSpPr>
        <p:spPr/>
        <p:txBody>
          <a:bodyPr/>
          <a:lstStyle/>
          <a:p>
            <a:r>
              <a:rPr lang="en-US" b="1" dirty="0"/>
              <a:t>Variable length Time Window is BETTER</a:t>
            </a:r>
            <a:endParaRPr lang="en-US" dirty="0"/>
          </a:p>
        </p:txBody>
      </p:sp>
      <p:sp>
        <p:nvSpPr>
          <p:cNvPr id="3" name="Subtitle 2">
            <a:extLst>
              <a:ext uri="{FF2B5EF4-FFF2-40B4-BE49-F238E27FC236}">
                <a16:creationId xmlns:a16="http://schemas.microsoft.com/office/drawing/2014/main" id="{EAABDC59-8E03-416A-A69F-ABE37441F4D6}"/>
              </a:ext>
            </a:extLst>
          </p:cNvPr>
          <p:cNvSpPr>
            <a:spLocks noGrp="1"/>
          </p:cNvSpPr>
          <p:nvPr>
            <p:ph type="subTitle" idx="1"/>
          </p:nvPr>
        </p:nvSpPr>
        <p:spPr/>
        <p:txBody>
          <a:bodyPr/>
          <a:lstStyle/>
          <a:p>
            <a:r>
              <a:rPr lang="en-US" dirty="0"/>
              <a:t>Because ….</a:t>
            </a:r>
            <a:br>
              <a:rPr lang="en-US" dirty="0"/>
            </a:br>
            <a:r>
              <a:rPr lang="en-US" dirty="0"/>
              <a:t>Brain states may change at unpredictable intervals</a:t>
            </a:r>
            <a:br>
              <a:rPr lang="en-US" dirty="0"/>
            </a:br>
            <a:r>
              <a:rPr lang="en-US" b="1" dirty="0"/>
              <a:t>THEREFORE Long Short Term Memory RNN.</a:t>
            </a:r>
            <a:endParaRPr lang="en-US" dirty="0"/>
          </a:p>
        </p:txBody>
      </p:sp>
    </p:spTree>
    <p:extLst>
      <p:ext uri="{BB962C8B-B14F-4D97-AF65-F5344CB8AC3E}">
        <p14:creationId xmlns:p14="http://schemas.microsoft.com/office/powerpoint/2010/main" val="947949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F457C-A3AB-4963-AA34-045D6F272372}"/>
              </a:ext>
            </a:extLst>
          </p:cNvPr>
          <p:cNvSpPr>
            <a:spLocks noGrp="1"/>
          </p:cNvSpPr>
          <p:nvPr>
            <p:ph type="ctrTitle"/>
          </p:nvPr>
        </p:nvSpPr>
        <p:spPr>
          <a:xfrm>
            <a:off x="1081087" y="1214438"/>
            <a:ext cx="10029825" cy="1157287"/>
          </a:xfrm>
        </p:spPr>
        <p:txBody>
          <a:bodyPr/>
          <a:lstStyle/>
          <a:p>
            <a:r>
              <a:rPr lang="en-US" dirty="0"/>
              <a:t>Advantage of LSTM RNN</a:t>
            </a:r>
          </a:p>
        </p:txBody>
      </p:sp>
      <p:sp>
        <p:nvSpPr>
          <p:cNvPr id="3" name="Subtitle 2">
            <a:extLst>
              <a:ext uri="{FF2B5EF4-FFF2-40B4-BE49-F238E27FC236}">
                <a16:creationId xmlns:a16="http://schemas.microsoft.com/office/drawing/2014/main" id="{A8964487-AC65-40A5-AB9F-AC7D33427002}"/>
              </a:ext>
            </a:extLst>
          </p:cNvPr>
          <p:cNvSpPr>
            <a:spLocks noGrp="1"/>
          </p:cNvSpPr>
          <p:nvPr>
            <p:ph type="subTitle" idx="1"/>
          </p:nvPr>
        </p:nvSpPr>
        <p:spPr>
          <a:xfrm>
            <a:off x="1524000" y="2552700"/>
            <a:ext cx="9144000" cy="3090862"/>
          </a:xfrm>
        </p:spPr>
        <p:txBody>
          <a:bodyPr>
            <a:normAutofit/>
          </a:bodyPr>
          <a:lstStyle/>
          <a:p>
            <a:pPr marL="342900" indent="-342900" algn="l">
              <a:buFont typeface="Arial" panose="020B0604020202020204" pitchFamily="34" charset="0"/>
              <a:buChar char="•"/>
            </a:pPr>
            <a:r>
              <a:rPr lang="en-US" dirty="0"/>
              <a:t>Better performance of Sequential Modelling</a:t>
            </a:r>
          </a:p>
          <a:p>
            <a:pPr marL="342900" indent="-342900" algn="l">
              <a:buFont typeface="Arial" panose="020B0604020202020204" pitchFamily="34" charset="0"/>
              <a:buChar char="•"/>
            </a:pPr>
            <a:r>
              <a:rPr lang="en-US" dirty="0"/>
              <a:t>Doesn’t require Fixed number of timesteps</a:t>
            </a:r>
          </a:p>
          <a:p>
            <a:pPr marL="342900" indent="-342900" algn="l">
              <a:buFont typeface="Arial" panose="020B0604020202020204" pitchFamily="34" charset="0"/>
              <a:buChar char="•"/>
            </a:pPr>
            <a:r>
              <a:rPr lang="en-US" dirty="0"/>
              <a:t>So far given better performance for Intra Subject EEG and </a:t>
            </a:r>
            <a:r>
              <a:rPr lang="en-US" dirty="0" err="1"/>
              <a:t>ECoG</a:t>
            </a:r>
            <a:r>
              <a:rPr lang="en-US" dirty="0"/>
              <a:t> brain decoding models</a:t>
            </a:r>
          </a:p>
          <a:p>
            <a:pPr marL="342900" indent="-342900" algn="l">
              <a:buFont typeface="Arial" panose="020B0604020202020204" pitchFamily="34" charset="0"/>
              <a:buChar char="•"/>
            </a:pPr>
            <a:r>
              <a:rPr lang="en-US" dirty="0"/>
              <a:t>CAN be adopted for Classification and Modelling Functional Dynamics of fMRI data</a:t>
            </a:r>
          </a:p>
          <a:p>
            <a:pPr marL="342900" indent="-342900" algn="l">
              <a:buFont typeface="Arial" panose="020B0604020202020204" pitchFamily="34" charset="0"/>
              <a:buChar char="•"/>
            </a:pPr>
            <a:r>
              <a:rPr lang="en-US" dirty="0"/>
              <a:t>Issue – Never applied for large Cohorts</a:t>
            </a:r>
          </a:p>
        </p:txBody>
      </p:sp>
    </p:spTree>
    <p:extLst>
      <p:ext uri="{BB962C8B-B14F-4D97-AF65-F5344CB8AC3E}">
        <p14:creationId xmlns:p14="http://schemas.microsoft.com/office/powerpoint/2010/main" val="364520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E87E4-60A6-418C-9910-29A23813432E}"/>
              </a:ext>
            </a:extLst>
          </p:cNvPr>
          <p:cNvSpPr>
            <a:spLocks noGrp="1"/>
          </p:cNvSpPr>
          <p:nvPr>
            <p:ph type="title"/>
          </p:nvPr>
        </p:nvSpPr>
        <p:spPr/>
        <p:txBody>
          <a:bodyPr/>
          <a:lstStyle/>
          <a:p>
            <a:r>
              <a:rPr lang="en-US" dirty="0"/>
              <a:t>This Paper’s GOAL</a:t>
            </a:r>
          </a:p>
        </p:txBody>
      </p:sp>
      <p:sp>
        <p:nvSpPr>
          <p:cNvPr id="3" name="Content Placeholder 2">
            <a:extLst>
              <a:ext uri="{FF2B5EF4-FFF2-40B4-BE49-F238E27FC236}">
                <a16:creationId xmlns:a16="http://schemas.microsoft.com/office/drawing/2014/main" id="{7A19303A-BE92-42FD-BD64-6C9F5538D37C}"/>
              </a:ext>
            </a:extLst>
          </p:cNvPr>
          <p:cNvSpPr>
            <a:spLocks noGrp="1"/>
          </p:cNvSpPr>
          <p:nvPr>
            <p:ph idx="1"/>
          </p:nvPr>
        </p:nvSpPr>
        <p:spPr/>
        <p:txBody>
          <a:bodyPr/>
          <a:lstStyle/>
          <a:p>
            <a:r>
              <a:rPr lang="en-US" dirty="0"/>
              <a:t>Decode brain state from fMRI data.</a:t>
            </a:r>
          </a:p>
          <a:p>
            <a:r>
              <a:rPr lang="en-US" dirty="0"/>
              <a:t>Learn Mapping between functional signatures and brain states, with LSTM</a:t>
            </a:r>
            <a:br>
              <a:rPr lang="en-US" dirty="0"/>
            </a:br>
            <a:r>
              <a:rPr lang="en-US" dirty="0"/>
              <a:t>MORE SPECIFICALLY…</a:t>
            </a:r>
          </a:p>
          <a:p>
            <a:r>
              <a:rPr lang="en-US" dirty="0"/>
              <a:t>Predicting brain states based on </a:t>
            </a:r>
            <a:r>
              <a:rPr lang="en-US" b="1" dirty="0"/>
              <a:t>working memory </a:t>
            </a:r>
            <a:r>
              <a:rPr lang="en-US" dirty="0"/>
              <a:t>fMRI data from HCP dataset</a:t>
            </a:r>
          </a:p>
          <a:p>
            <a:r>
              <a:rPr lang="en-US" dirty="0"/>
              <a:t>Also showed promising results for decoding Motor and Social Cognition Tasks</a:t>
            </a:r>
          </a:p>
        </p:txBody>
      </p:sp>
    </p:spTree>
    <p:extLst>
      <p:ext uri="{BB962C8B-B14F-4D97-AF65-F5344CB8AC3E}">
        <p14:creationId xmlns:p14="http://schemas.microsoft.com/office/powerpoint/2010/main" val="4084078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5889-626D-436C-8696-5ABA2F60AD7C}"/>
              </a:ext>
            </a:extLst>
          </p:cNvPr>
          <p:cNvSpPr>
            <a:spLocks noGrp="1"/>
          </p:cNvSpPr>
          <p:nvPr>
            <p:ph type="title"/>
          </p:nvPr>
        </p:nvSpPr>
        <p:spPr/>
        <p:txBody>
          <a:bodyPr/>
          <a:lstStyle/>
          <a:p>
            <a:pPr algn="ctr"/>
            <a:r>
              <a:rPr lang="en-US" dirty="0"/>
              <a:t>Framework</a:t>
            </a:r>
          </a:p>
        </p:txBody>
      </p:sp>
      <p:sp>
        <p:nvSpPr>
          <p:cNvPr id="4" name="Subtitle 2">
            <a:extLst>
              <a:ext uri="{FF2B5EF4-FFF2-40B4-BE49-F238E27FC236}">
                <a16:creationId xmlns:a16="http://schemas.microsoft.com/office/drawing/2014/main" id="{514A2B86-9B91-4831-B106-6F1C1197264E}"/>
              </a:ext>
            </a:extLst>
          </p:cNvPr>
          <p:cNvSpPr txBox="1">
            <a:spLocks/>
          </p:cNvSpPr>
          <p:nvPr/>
        </p:nvSpPr>
        <p:spPr>
          <a:xfrm>
            <a:off x="1524000" y="3602038"/>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LSTM is train based on Functional Signatures using </a:t>
            </a:r>
            <a:r>
              <a:rPr lang="en-US" b="1" dirty="0"/>
              <a:t>Functional brain decomposition technique</a:t>
            </a:r>
          </a:p>
        </p:txBody>
      </p:sp>
    </p:spTree>
    <p:extLst>
      <p:ext uri="{BB962C8B-B14F-4D97-AF65-F5344CB8AC3E}">
        <p14:creationId xmlns:p14="http://schemas.microsoft.com/office/powerpoint/2010/main" val="1564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7E9AE-4DED-4D2D-A042-0C266CB64EDC}"/>
              </a:ext>
            </a:extLst>
          </p:cNvPr>
          <p:cNvSpPr>
            <a:spLocks noGrp="1"/>
          </p:cNvSpPr>
          <p:nvPr>
            <p:ph type="title"/>
          </p:nvPr>
        </p:nvSpPr>
        <p:spPr/>
        <p:txBody>
          <a:bodyPr/>
          <a:lstStyle/>
          <a:p>
            <a:r>
              <a:rPr lang="en-US" dirty="0"/>
              <a:t>Imaging Dataset</a:t>
            </a:r>
          </a:p>
        </p:txBody>
      </p:sp>
      <p:sp>
        <p:nvSpPr>
          <p:cNvPr id="3" name="Content Placeholder 2">
            <a:extLst>
              <a:ext uri="{FF2B5EF4-FFF2-40B4-BE49-F238E27FC236}">
                <a16:creationId xmlns:a16="http://schemas.microsoft.com/office/drawing/2014/main" id="{1AF812DA-37C3-4736-8ACC-E7E4EEA9AAA9}"/>
              </a:ext>
            </a:extLst>
          </p:cNvPr>
          <p:cNvSpPr>
            <a:spLocks noGrp="1"/>
          </p:cNvSpPr>
          <p:nvPr>
            <p:ph idx="1"/>
          </p:nvPr>
        </p:nvSpPr>
        <p:spPr/>
        <p:txBody>
          <a:bodyPr/>
          <a:lstStyle/>
          <a:p>
            <a:r>
              <a:rPr lang="en-US" dirty="0"/>
              <a:t>493 Subjects from HCP</a:t>
            </a:r>
          </a:p>
          <a:p>
            <a:r>
              <a:rPr lang="en-US" b="1" dirty="0"/>
              <a:t>Task fMRI data </a:t>
            </a:r>
            <a:r>
              <a:rPr lang="en-US" dirty="0"/>
              <a:t>were used to build and evaluate proposed decoding framework</a:t>
            </a:r>
          </a:p>
          <a:p>
            <a:r>
              <a:rPr lang="en-US" b="1" dirty="0"/>
              <a:t>Corresponding Resting state fMRI </a:t>
            </a:r>
            <a:r>
              <a:rPr lang="en-US" dirty="0"/>
              <a:t>data were used to obtain subject specific intrinsic functional networks (FNs)</a:t>
            </a:r>
          </a:p>
          <a:p>
            <a:r>
              <a:rPr lang="en-US" dirty="0"/>
              <a:t>Focus of this study </a:t>
            </a:r>
          </a:p>
          <a:p>
            <a:pPr lvl="1"/>
            <a:r>
              <a:rPr lang="en-US" dirty="0"/>
              <a:t>WORKING MEMORY</a:t>
            </a:r>
          </a:p>
          <a:p>
            <a:pPr lvl="1"/>
            <a:r>
              <a:rPr lang="en-US" dirty="0"/>
              <a:t>MOTOR TASKS</a:t>
            </a:r>
          </a:p>
          <a:p>
            <a:pPr lvl="1"/>
            <a:r>
              <a:rPr lang="en-US" dirty="0"/>
              <a:t>SOCIAL COGNITION TASKS</a:t>
            </a:r>
          </a:p>
        </p:txBody>
      </p:sp>
      <p:pic>
        <p:nvPicPr>
          <p:cNvPr id="5" name="Picture 4">
            <a:extLst>
              <a:ext uri="{FF2B5EF4-FFF2-40B4-BE49-F238E27FC236}">
                <a16:creationId xmlns:a16="http://schemas.microsoft.com/office/drawing/2014/main" id="{F28E370F-B827-4707-8ABA-6499783295E8}"/>
              </a:ext>
            </a:extLst>
          </p:cNvPr>
          <p:cNvPicPr>
            <a:picLocks noChangeAspect="1"/>
          </p:cNvPicPr>
          <p:nvPr/>
        </p:nvPicPr>
        <p:blipFill>
          <a:blip r:embed="rId2"/>
          <a:stretch>
            <a:fillRect/>
          </a:stretch>
        </p:blipFill>
        <p:spPr>
          <a:xfrm>
            <a:off x="5195427" y="4438500"/>
            <a:ext cx="6601746" cy="2152950"/>
          </a:xfrm>
          <a:prstGeom prst="rect">
            <a:avLst/>
          </a:prstGeom>
        </p:spPr>
      </p:pic>
    </p:spTree>
    <p:extLst>
      <p:ext uri="{BB962C8B-B14F-4D97-AF65-F5344CB8AC3E}">
        <p14:creationId xmlns:p14="http://schemas.microsoft.com/office/powerpoint/2010/main" val="263429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CECD-668E-4EE1-A902-EDBFA82AC163}"/>
              </a:ext>
            </a:extLst>
          </p:cNvPr>
          <p:cNvSpPr>
            <a:spLocks noGrp="1"/>
          </p:cNvSpPr>
          <p:nvPr>
            <p:ph type="title"/>
          </p:nvPr>
        </p:nvSpPr>
        <p:spPr/>
        <p:txBody>
          <a:bodyPr/>
          <a:lstStyle/>
          <a:p>
            <a:r>
              <a:rPr lang="en-US" dirty="0"/>
              <a:t>Dataset Split</a:t>
            </a:r>
          </a:p>
        </p:txBody>
      </p:sp>
      <p:pic>
        <p:nvPicPr>
          <p:cNvPr id="4" name="Picture 3">
            <a:extLst>
              <a:ext uri="{FF2B5EF4-FFF2-40B4-BE49-F238E27FC236}">
                <a16:creationId xmlns:a16="http://schemas.microsoft.com/office/drawing/2014/main" id="{32AAE6C7-707A-44AF-9EDD-665657D17DEC}"/>
              </a:ext>
            </a:extLst>
          </p:cNvPr>
          <p:cNvPicPr>
            <a:picLocks noChangeAspect="1"/>
          </p:cNvPicPr>
          <p:nvPr/>
        </p:nvPicPr>
        <p:blipFill>
          <a:blip r:embed="rId2"/>
          <a:stretch>
            <a:fillRect/>
          </a:stretch>
        </p:blipFill>
        <p:spPr>
          <a:xfrm>
            <a:off x="219075" y="1881178"/>
            <a:ext cx="12192000" cy="1822433"/>
          </a:xfrm>
          <a:prstGeom prst="rect">
            <a:avLst/>
          </a:prstGeom>
        </p:spPr>
      </p:pic>
      <p:sp>
        <p:nvSpPr>
          <p:cNvPr id="5" name="Content Placeholder 2">
            <a:extLst>
              <a:ext uri="{FF2B5EF4-FFF2-40B4-BE49-F238E27FC236}">
                <a16:creationId xmlns:a16="http://schemas.microsoft.com/office/drawing/2014/main" id="{498D3303-5BE0-4DA5-B406-E6ED3F6E81F4}"/>
              </a:ext>
            </a:extLst>
          </p:cNvPr>
          <p:cNvSpPr txBox="1">
            <a:spLocks/>
          </p:cNvSpPr>
          <p:nvPr/>
        </p:nvSpPr>
        <p:spPr>
          <a:xfrm>
            <a:off x="561975" y="38068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 – Time Rate in Seconds for each Time Point</a:t>
            </a:r>
          </a:p>
          <a:p>
            <a:r>
              <a:rPr lang="en-US" b="1" dirty="0"/>
              <a:t>Events – </a:t>
            </a:r>
            <a:r>
              <a:rPr lang="en-US" dirty="0"/>
              <a:t>Events that stimulate the working Memory</a:t>
            </a:r>
          </a:p>
          <a:p>
            <a:r>
              <a:rPr lang="en-US" dirty="0"/>
              <a:t>Duration of each event blocks </a:t>
            </a:r>
          </a:p>
          <a:p>
            <a:r>
              <a:rPr lang="en-US" b="1" i="1" dirty="0">
                <a:solidFill>
                  <a:srgbClr val="020202"/>
                </a:solidFill>
                <a:effectLst/>
                <a:latin typeface="Calibri (body)"/>
              </a:rPr>
              <a:t>n</a:t>
            </a:r>
            <a:r>
              <a:rPr lang="en-US" b="1" i="0" dirty="0">
                <a:solidFill>
                  <a:srgbClr val="020202"/>
                </a:solidFill>
                <a:effectLst/>
                <a:latin typeface="Calibri (body)"/>
              </a:rPr>
              <a:t>-Back Task Measure: </a:t>
            </a:r>
            <a:r>
              <a:rPr lang="en-US" dirty="0">
                <a:effectLst/>
                <a:latin typeface="Calibri (body)"/>
                <a:ea typeface="Calibri" panose="020F0502020204030204" pitchFamily="34" charset="0"/>
                <a:cs typeface="Times New Roman" panose="02020603050405020304" pitchFamily="18" charset="0"/>
              </a:rPr>
              <a:t>paradigm to assess Working Memory</a:t>
            </a:r>
          </a:p>
          <a:p>
            <a:endParaRPr lang="en-US" b="1" i="0" dirty="0">
              <a:effectLst/>
              <a:latin typeface="+mj-lt"/>
            </a:endParaRPr>
          </a:p>
        </p:txBody>
      </p:sp>
    </p:spTree>
    <p:extLst>
      <p:ext uri="{BB962C8B-B14F-4D97-AF65-F5344CB8AC3E}">
        <p14:creationId xmlns:p14="http://schemas.microsoft.com/office/powerpoint/2010/main" val="2449331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E1022-BA88-4083-A8B6-500E38E9D86D}"/>
              </a:ext>
            </a:extLst>
          </p:cNvPr>
          <p:cNvSpPr>
            <a:spLocks noGrp="1"/>
          </p:cNvSpPr>
          <p:nvPr>
            <p:ph type="title"/>
          </p:nvPr>
        </p:nvSpPr>
        <p:spPr/>
        <p:txBody>
          <a:bodyPr/>
          <a:lstStyle/>
          <a:p>
            <a:r>
              <a:rPr lang="en-US" dirty="0"/>
              <a:t>Feature Extraction</a:t>
            </a:r>
          </a:p>
        </p:txBody>
      </p:sp>
      <p:sp>
        <p:nvSpPr>
          <p:cNvPr id="3" name="Content Placeholder 2">
            <a:extLst>
              <a:ext uri="{FF2B5EF4-FFF2-40B4-BE49-F238E27FC236}">
                <a16:creationId xmlns:a16="http://schemas.microsoft.com/office/drawing/2014/main" id="{E5D30F82-1019-4CCC-8239-5C1CECCE2282}"/>
              </a:ext>
            </a:extLst>
          </p:cNvPr>
          <p:cNvSpPr>
            <a:spLocks noGrp="1"/>
          </p:cNvSpPr>
          <p:nvPr>
            <p:ph idx="1"/>
          </p:nvPr>
        </p:nvSpPr>
        <p:spPr/>
        <p:txBody>
          <a:bodyPr/>
          <a:lstStyle/>
          <a:p>
            <a:r>
              <a:rPr lang="en-US" dirty="0"/>
              <a:t>We use Functional networks to extract functional signatures of brain state decoding</a:t>
            </a:r>
          </a:p>
          <a:p>
            <a:r>
              <a:rPr lang="en-US" dirty="0"/>
              <a:t>3D fMRI data could represent by a low-dimensional feature vector</a:t>
            </a:r>
          </a:p>
          <a:p>
            <a:pPr lvl="1"/>
            <a:r>
              <a:rPr lang="en-US" dirty="0"/>
              <a:t>Applicable to different brain decoding tasks</a:t>
            </a:r>
          </a:p>
          <a:p>
            <a:pPr lvl="1"/>
            <a:r>
              <a:rPr lang="en-US" dirty="0"/>
              <a:t>Provide better interpretability</a:t>
            </a:r>
          </a:p>
          <a:p>
            <a:r>
              <a:rPr lang="en-US" dirty="0"/>
              <a:t>Instead of ROI at group level -&gt; collaborative sparse brain decomposition model</a:t>
            </a:r>
          </a:p>
        </p:txBody>
      </p:sp>
    </p:spTree>
    <p:extLst>
      <p:ext uri="{BB962C8B-B14F-4D97-AF65-F5344CB8AC3E}">
        <p14:creationId xmlns:p14="http://schemas.microsoft.com/office/powerpoint/2010/main" val="3042233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6B5A32-63AD-450A-8F04-35480579E98A}"/>
              </a:ext>
            </a:extLst>
          </p:cNvPr>
          <p:cNvPicPr>
            <a:picLocks noChangeAspect="1"/>
          </p:cNvPicPr>
          <p:nvPr/>
        </p:nvPicPr>
        <p:blipFill rotWithShape="1">
          <a:blip r:embed="rId2"/>
          <a:srcRect r="22462" b="43889"/>
          <a:stretch/>
        </p:blipFill>
        <p:spPr>
          <a:xfrm>
            <a:off x="-170204" y="590550"/>
            <a:ext cx="12391370" cy="5829300"/>
          </a:xfrm>
          <a:prstGeom prst="rect">
            <a:avLst/>
          </a:prstGeom>
        </p:spPr>
      </p:pic>
    </p:spTree>
    <p:extLst>
      <p:ext uri="{BB962C8B-B14F-4D97-AF65-F5344CB8AC3E}">
        <p14:creationId xmlns:p14="http://schemas.microsoft.com/office/powerpoint/2010/main" val="8637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D3DC9-9441-495C-8D62-D8CE86465A6F}"/>
              </a:ext>
            </a:extLst>
          </p:cNvPr>
          <p:cNvSpPr>
            <a:spLocks noGrp="1"/>
          </p:cNvSpPr>
          <p:nvPr>
            <p:ph type="title"/>
          </p:nvPr>
        </p:nvSpPr>
        <p:spPr/>
        <p:txBody>
          <a:bodyPr/>
          <a:lstStyle/>
          <a:p>
            <a:r>
              <a:rPr lang="en-US" dirty="0"/>
              <a:t>Pattern Recognition: LSTM</a:t>
            </a:r>
          </a:p>
        </p:txBody>
      </p:sp>
      <p:sp>
        <p:nvSpPr>
          <p:cNvPr id="3" name="Content Placeholder 2">
            <a:extLst>
              <a:ext uri="{FF2B5EF4-FFF2-40B4-BE49-F238E27FC236}">
                <a16:creationId xmlns:a16="http://schemas.microsoft.com/office/drawing/2014/main" id="{BF06EA1F-A491-479E-A4F9-E7536C1ADC7C}"/>
              </a:ext>
            </a:extLst>
          </p:cNvPr>
          <p:cNvSpPr>
            <a:spLocks noGrp="1"/>
          </p:cNvSpPr>
          <p:nvPr>
            <p:ph idx="1"/>
          </p:nvPr>
        </p:nvSpPr>
        <p:spPr/>
        <p:txBody>
          <a:bodyPr/>
          <a:lstStyle/>
          <a:p>
            <a:r>
              <a:rPr lang="en-US" dirty="0"/>
              <a:t>Functional signatures      for n subjects where </a:t>
            </a:r>
            <a:r>
              <a:rPr lang="en-US" dirty="0" err="1"/>
              <a:t>i</a:t>
            </a:r>
            <a:r>
              <a:rPr lang="en-US" dirty="0"/>
              <a:t> = 1…n</a:t>
            </a:r>
            <a:br>
              <a:rPr lang="en-US" dirty="0"/>
            </a:br>
            <a:r>
              <a:rPr lang="en-US" dirty="0"/>
              <a:t>We use LSTM (The original model discussed above) to predict brain state at each timepoint. Two things are considered</a:t>
            </a:r>
          </a:p>
          <a:p>
            <a:pPr lvl="1"/>
            <a:r>
              <a:rPr lang="en-US" dirty="0"/>
              <a:t>Functional Profile</a:t>
            </a:r>
          </a:p>
          <a:p>
            <a:pPr lvl="1"/>
            <a:r>
              <a:rPr lang="en-US" dirty="0"/>
              <a:t>Dependence on previous time points</a:t>
            </a:r>
          </a:p>
          <a:p>
            <a:r>
              <a:rPr lang="en-US" dirty="0"/>
              <a:t>The layers include</a:t>
            </a:r>
          </a:p>
          <a:p>
            <a:pPr lvl="1"/>
            <a:r>
              <a:rPr lang="en-US" dirty="0"/>
              <a:t>2 Hidden LSTM Layers – To encode functional information with temporal dependency</a:t>
            </a:r>
          </a:p>
          <a:p>
            <a:pPr lvl="1"/>
            <a:r>
              <a:rPr lang="en-US" dirty="0"/>
              <a:t>1 Fully connected Layer – To map between learned feature </a:t>
            </a:r>
            <a:br>
              <a:rPr lang="en-US" dirty="0"/>
            </a:br>
            <a:r>
              <a:rPr lang="en-US" dirty="0"/>
              <a:t>representation and brain states</a:t>
            </a:r>
          </a:p>
          <a:p>
            <a:endParaRPr lang="en-US" dirty="0"/>
          </a:p>
        </p:txBody>
      </p:sp>
      <p:pic>
        <p:nvPicPr>
          <p:cNvPr id="5" name="Picture 4">
            <a:extLst>
              <a:ext uri="{FF2B5EF4-FFF2-40B4-BE49-F238E27FC236}">
                <a16:creationId xmlns:a16="http://schemas.microsoft.com/office/drawing/2014/main" id="{F50ADDDD-631C-459B-975E-50FF868FC6AD}"/>
              </a:ext>
            </a:extLst>
          </p:cNvPr>
          <p:cNvPicPr>
            <a:picLocks noChangeAspect="1"/>
          </p:cNvPicPr>
          <p:nvPr/>
        </p:nvPicPr>
        <p:blipFill>
          <a:blip r:embed="rId2"/>
          <a:stretch>
            <a:fillRect/>
          </a:stretch>
        </p:blipFill>
        <p:spPr>
          <a:xfrm>
            <a:off x="4319575" y="1825625"/>
            <a:ext cx="281000" cy="384528"/>
          </a:xfrm>
          <a:prstGeom prst="rect">
            <a:avLst/>
          </a:prstGeom>
        </p:spPr>
      </p:pic>
      <p:pic>
        <p:nvPicPr>
          <p:cNvPr id="7" name="Picture 6">
            <a:extLst>
              <a:ext uri="{FF2B5EF4-FFF2-40B4-BE49-F238E27FC236}">
                <a16:creationId xmlns:a16="http://schemas.microsoft.com/office/drawing/2014/main" id="{365CAB92-DDF2-4CDF-8F66-A0D7AEE6381A}"/>
              </a:ext>
            </a:extLst>
          </p:cNvPr>
          <p:cNvPicPr>
            <a:picLocks noChangeAspect="1"/>
          </p:cNvPicPr>
          <p:nvPr/>
        </p:nvPicPr>
        <p:blipFill>
          <a:blip r:embed="rId3"/>
          <a:stretch>
            <a:fillRect/>
          </a:stretch>
        </p:blipFill>
        <p:spPr>
          <a:xfrm>
            <a:off x="9367714" y="2729975"/>
            <a:ext cx="1762371" cy="3762900"/>
          </a:xfrm>
          <a:prstGeom prst="rect">
            <a:avLst/>
          </a:prstGeom>
        </p:spPr>
      </p:pic>
    </p:spTree>
    <p:extLst>
      <p:ext uri="{BB962C8B-B14F-4D97-AF65-F5344CB8AC3E}">
        <p14:creationId xmlns:p14="http://schemas.microsoft.com/office/powerpoint/2010/main" val="1067516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0F092-F15A-4530-8AAF-AF54433E0018}"/>
              </a:ext>
            </a:extLst>
          </p:cNvPr>
          <p:cNvSpPr>
            <a:spLocks noGrp="1"/>
          </p:cNvSpPr>
          <p:nvPr>
            <p:ph type="ctrTitle"/>
          </p:nvPr>
        </p:nvSpPr>
        <p:spPr>
          <a:xfrm>
            <a:off x="-505385" y="-755511"/>
            <a:ext cx="9144000" cy="2387600"/>
          </a:xfrm>
        </p:spPr>
        <p:txBody>
          <a:bodyPr/>
          <a:lstStyle/>
          <a:p>
            <a:r>
              <a:rPr lang="en-US" dirty="0"/>
              <a:t>Long Short Term Memory</a:t>
            </a:r>
          </a:p>
        </p:txBody>
      </p:sp>
      <p:sp>
        <p:nvSpPr>
          <p:cNvPr id="3" name="Subtitle 2">
            <a:extLst>
              <a:ext uri="{FF2B5EF4-FFF2-40B4-BE49-F238E27FC236}">
                <a16:creationId xmlns:a16="http://schemas.microsoft.com/office/drawing/2014/main" id="{AC639CB0-B6EC-4C25-B93B-45435357A8AC}"/>
              </a:ext>
            </a:extLst>
          </p:cNvPr>
          <p:cNvSpPr>
            <a:spLocks noGrp="1"/>
          </p:cNvSpPr>
          <p:nvPr>
            <p:ph type="subTitle" idx="1"/>
          </p:nvPr>
        </p:nvSpPr>
        <p:spPr>
          <a:xfrm>
            <a:off x="185414" y="1632089"/>
            <a:ext cx="9144000" cy="1655762"/>
          </a:xfrm>
        </p:spPr>
        <p:txBody>
          <a:bodyPr/>
          <a:lstStyle/>
          <a:p>
            <a:r>
              <a:rPr lang="en-US" dirty="0"/>
              <a:t>Or LSTM is </a:t>
            </a:r>
            <a:r>
              <a:rPr lang="en-US" b="0" i="0" dirty="0">
                <a:solidFill>
                  <a:srgbClr val="333333"/>
                </a:solidFill>
                <a:effectLst/>
                <a:latin typeface="CMS"/>
              </a:rPr>
              <a:t>a special kind of RNN BUT can learn long-term dependencies</a:t>
            </a:r>
            <a:endParaRPr lang="en-US" dirty="0"/>
          </a:p>
        </p:txBody>
      </p:sp>
      <p:pic>
        <p:nvPicPr>
          <p:cNvPr id="5" name="Picture 4">
            <a:extLst>
              <a:ext uri="{FF2B5EF4-FFF2-40B4-BE49-F238E27FC236}">
                <a16:creationId xmlns:a16="http://schemas.microsoft.com/office/drawing/2014/main" id="{51FFF512-347A-421C-A6D8-2CC238443D2E}"/>
              </a:ext>
            </a:extLst>
          </p:cNvPr>
          <p:cNvPicPr>
            <a:picLocks noChangeAspect="1"/>
          </p:cNvPicPr>
          <p:nvPr/>
        </p:nvPicPr>
        <p:blipFill>
          <a:blip r:embed="rId2"/>
          <a:stretch>
            <a:fillRect/>
          </a:stretch>
        </p:blipFill>
        <p:spPr>
          <a:xfrm>
            <a:off x="821918" y="3957311"/>
            <a:ext cx="1226574" cy="1775012"/>
          </a:xfrm>
          <a:prstGeom prst="rect">
            <a:avLst/>
          </a:prstGeom>
        </p:spPr>
      </p:pic>
      <p:pic>
        <p:nvPicPr>
          <p:cNvPr id="7" name="Picture 6">
            <a:extLst>
              <a:ext uri="{FF2B5EF4-FFF2-40B4-BE49-F238E27FC236}">
                <a16:creationId xmlns:a16="http://schemas.microsoft.com/office/drawing/2014/main" id="{F8740A64-9391-4B27-B769-E118114DF628}"/>
              </a:ext>
            </a:extLst>
          </p:cNvPr>
          <p:cNvPicPr>
            <a:picLocks noChangeAspect="1"/>
          </p:cNvPicPr>
          <p:nvPr/>
        </p:nvPicPr>
        <p:blipFill>
          <a:blip r:embed="rId3"/>
          <a:stretch>
            <a:fillRect/>
          </a:stretch>
        </p:blipFill>
        <p:spPr>
          <a:xfrm>
            <a:off x="2337763" y="3957311"/>
            <a:ext cx="2432424" cy="1775012"/>
          </a:xfrm>
          <a:prstGeom prst="rect">
            <a:avLst/>
          </a:prstGeom>
        </p:spPr>
      </p:pic>
      <p:pic>
        <p:nvPicPr>
          <p:cNvPr id="9" name="Picture 8">
            <a:extLst>
              <a:ext uri="{FF2B5EF4-FFF2-40B4-BE49-F238E27FC236}">
                <a16:creationId xmlns:a16="http://schemas.microsoft.com/office/drawing/2014/main" id="{9117FF5F-F49C-47BA-8397-C30CA86C654C}"/>
              </a:ext>
            </a:extLst>
          </p:cNvPr>
          <p:cNvPicPr>
            <a:picLocks noChangeAspect="1"/>
          </p:cNvPicPr>
          <p:nvPr/>
        </p:nvPicPr>
        <p:blipFill>
          <a:blip r:embed="rId4"/>
          <a:stretch>
            <a:fillRect/>
          </a:stretch>
        </p:blipFill>
        <p:spPr>
          <a:xfrm>
            <a:off x="7797988" y="2287121"/>
            <a:ext cx="3865698" cy="3770640"/>
          </a:xfrm>
          <a:prstGeom prst="rect">
            <a:avLst/>
          </a:prstGeom>
        </p:spPr>
      </p:pic>
      <p:sp>
        <p:nvSpPr>
          <p:cNvPr id="11" name="Subtitle 2">
            <a:extLst>
              <a:ext uri="{FF2B5EF4-FFF2-40B4-BE49-F238E27FC236}">
                <a16:creationId xmlns:a16="http://schemas.microsoft.com/office/drawing/2014/main" id="{4CE13272-8418-4A14-9ADF-836E5CEBB2D6}"/>
              </a:ext>
            </a:extLst>
          </p:cNvPr>
          <p:cNvSpPr txBox="1">
            <a:spLocks/>
          </p:cNvSpPr>
          <p:nvPr/>
        </p:nvSpPr>
        <p:spPr>
          <a:xfrm>
            <a:off x="-1018025" y="2742269"/>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Sepp </a:t>
            </a:r>
            <a:r>
              <a:rPr lang="en-US" dirty="0" err="1"/>
              <a:t>Hochreiter</a:t>
            </a:r>
            <a:r>
              <a:rPr lang="en-US" dirty="0"/>
              <a:t>(left) &amp; Jurgen </a:t>
            </a:r>
            <a:r>
              <a:rPr lang="en-US" dirty="0" err="1"/>
              <a:t>Schmidhuber</a:t>
            </a:r>
            <a:r>
              <a:rPr lang="en-US" dirty="0"/>
              <a:t> (Right)</a:t>
            </a:r>
          </a:p>
          <a:p>
            <a:r>
              <a:rPr lang="en-US" dirty="0"/>
              <a:t>From Germany and Switzerland respectively  </a:t>
            </a:r>
          </a:p>
        </p:txBody>
      </p:sp>
      <p:sp>
        <p:nvSpPr>
          <p:cNvPr id="12" name="Subtitle 2">
            <a:extLst>
              <a:ext uri="{FF2B5EF4-FFF2-40B4-BE49-F238E27FC236}">
                <a16:creationId xmlns:a16="http://schemas.microsoft.com/office/drawing/2014/main" id="{D42B0943-B688-473F-9282-F3BA59D62696}"/>
              </a:ext>
            </a:extLst>
          </p:cNvPr>
          <p:cNvSpPr txBox="1">
            <a:spLocks/>
          </p:cNvSpPr>
          <p:nvPr/>
        </p:nvSpPr>
        <p:spPr>
          <a:xfrm>
            <a:off x="1271264" y="6165903"/>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Check out the </a:t>
            </a:r>
            <a:r>
              <a:rPr lang="en-US" dirty="0" err="1"/>
              <a:t>TEdX</a:t>
            </a:r>
            <a:r>
              <a:rPr lang="en-US" dirty="0"/>
              <a:t> talk by Jurgen </a:t>
            </a:r>
            <a:r>
              <a:rPr lang="en-US" dirty="0" err="1"/>
              <a:t>Schmidhuber</a:t>
            </a:r>
            <a:r>
              <a:rPr lang="en-US" dirty="0"/>
              <a:t> with this QR Code</a:t>
            </a:r>
          </a:p>
        </p:txBody>
      </p:sp>
    </p:spTree>
    <p:extLst>
      <p:ext uri="{BB962C8B-B14F-4D97-AF65-F5344CB8AC3E}">
        <p14:creationId xmlns:p14="http://schemas.microsoft.com/office/powerpoint/2010/main" val="2111840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8471-BA3D-4CC6-B27C-473DCD9318EB}"/>
              </a:ext>
            </a:extLst>
          </p:cNvPr>
          <p:cNvSpPr>
            <a:spLocks noGrp="1"/>
          </p:cNvSpPr>
          <p:nvPr>
            <p:ph type="title"/>
          </p:nvPr>
        </p:nvSpPr>
        <p:spPr/>
        <p:txBody>
          <a:bodyPr/>
          <a:lstStyle/>
          <a:p>
            <a:r>
              <a:rPr lang="en-US" dirty="0"/>
              <a:t>Functional representation encoded in each LSTM Layer</a:t>
            </a:r>
          </a:p>
        </p:txBody>
      </p:sp>
      <p:sp>
        <p:nvSpPr>
          <p:cNvPr id="3" name="Content Placeholder 2">
            <a:extLst>
              <a:ext uri="{FF2B5EF4-FFF2-40B4-BE49-F238E27FC236}">
                <a16:creationId xmlns:a16="http://schemas.microsoft.com/office/drawing/2014/main" id="{E54C83D0-7526-4070-8B9A-60D1B33FE89F}"/>
              </a:ext>
            </a:extLst>
          </p:cNvPr>
          <p:cNvSpPr>
            <a:spLocks noGrp="1"/>
          </p:cNvSpPr>
          <p:nvPr>
            <p:ph idx="1"/>
          </p:nvPr>
        </p:nvSpPr>
        <p:spPr/>
        <p:txBody>
          <a:bodyPr/>
          <a:lstStyle/>
          <a:p>
            <a:r>
              <a:rPr lang="en-US" dirty="0"/>
              <a:t>Output of forget gate</a:t>
            </a:r>
          </a:p>
          <a:p>
            <a:r>
              <a:rPr lang="en-US" dirty="0"/>
              <a:t>Input Gate</a:t>
            </a:r>
          </a:p>
          <a:p>
            <a:r>
              <a:rPr lang="en-US" dirty="0"/>
              <a:t>Hidden gate</a:t>
            </a:r>
          </a:p>
          <a:p>
            <a:r>
              <a:rPr lang="en-US" dirty="0"/>
              <a:t>Cell state</a:t>
            </a:r>
          </a:p>
          <a:p>
            <a:r>
              <a:rPr lang="en-US" dirty="0"/>
              <a:t>And input feature vector of l-</a:t>
            </a:r>
            <a:r>
              <a:rPr lang="en-US" dirty="0" err="1"/>
              <a:t>th</a:t>
            </a:r>
            <a:br>
              <a:rPr lang="en-US" dirty="0"/>
            </a:br>
            <a:r>
              <a:rPr lang="en-US" dirty="0"/>
              <a:t>LSTM layer (l = 1,2)</a:t>
            </a:r>
          </a:p>
        </p:txBody>
      </p:sp>
      <p:pic>
        <p:nvPicPr>
          <p:cNvPr id="5" name="Picture 4">
            <a:extLst>
              <a:ext uri="{FF2B5EF4-FFF2-40B4-BE49-F238E27FC236}">
                <a16:creationId xmlns:a16="http://schemas.microsoft.com/office/drawing/2014/main" id="{E1DD2768-4DDA-43A2-A69F-36C8B4DDB07C}"/>
              </a:ext>
            </a:extLst>
          </p:cNvPr>
          <p:cNvPicPr>
            <a:picLocks noChangeAspect="1"/>
          </p:cNvPicPr>
          <p:nvPr/>
        </p:nvPicPr>
        <p:blipFill>
          <a:blip r:embed="rId2"/>
          <a:stretch>
            <a:fillRect/>
          </a:stretch>
        </p:blipFill>
        <p:spPr>
          <a:xfrm>
            <a:off x="7765941" y="1217842"/>
            <a:ext cx="3195943" cy="2166909"/>
          </a:xfrm>
          <a:prstGeom prst="rect">
            <a:avLst/>
          </a:prstGeom>
        </p:spPr>
      </p:pic>
      <p:pic>
        <p:nvPicPr>
          <p:cNvPr id="7" name="Picture 6">
            <a:extLst>
              <a:ext uri="{FF2B5EF4-FFF2-40B4-BE49-F238E27FC236}">
                <a16:creationId xmlns:a16="http://schemas.microsoft.com/office/drawing/2014/main" id="{2E47EDDF-27D5-418F-97BD-919388C0A019}"/>
              </a:ext>
            </a:extLst>
          </p:cNvPr>
          <p:cNvPicPr>
            <a:picLocks noChangeAspect="1"/>
          </p:cNvPicPr>
          <p:nvPr/>
        </p:nvPicPr>
        <p:blipFill>
          <a:blip r:embed="rId3"/>
          <a:stretch>
            <a:fillRect/>
          </a:stretch>
        </p:blipFill>
        <p:spPr>
          <a:xfrm>
            <a:off x="4257631" y="1690688"/>
            <a:ext cx="628738" cy="581106"/>
          </a:xfrm>
          <a:prstGeom prst="rect">
            <a:avLst/>
          </a:prstGeom>
        </p:spPr>
      </p:pic>
      <p:pic>
        <p:nvPicPr>
          <p:cNvPr id="9" name="Picture 8">
            <a:extLst>
              <a:ext uri="{FF2B5EF4-FFF2-40B4-BE49-F238E27FC236}">
                <a16:creationId xmlns:a16="http://schemas.microsoft.com/office/drawing/2014/main" id="{B3F3B30E-ADF6-4115-A95C-E91C73FE8F48}"/>
              </a:ext>
            </a:extLst>
          </p:cNvPr>
          <p:cNvPicPr>
            <a:picLocks noChangeAspect="1"/>
          </p:cNvPicPr>
          <p:nvPr/>
        </p:nvPicPr>
        <p:blipFill>
          <a:blip r:embed="rId4"/>
          <a:stretch>
            <a:fillRect/>
          </a:stretch>
        </p:blipFill>
        <p:spPr>
          <a:xfrm>
            <a:off x="2740134" y="2243099"/>
            <a:ext cx="393364" cy="581106"/>
          </a:xfrm>
          <a:prstGeom prst="rect">
            <a:avLst/>
          </a:prstGeom>
        </p:spPr>
      </p:pic>
      <p:pic>
        <p:nvPicPr>
          <p:cNvPr id="11" name="Picture 10">
            <a:extLst>
              <a:ext uri="{FF2B5EF4-FFF2-40B4-BE49-F238E27FC236}">
                <a16:creationId xmlns:a16="http://schemas.microsoft.com/office/drawing/2014/main" id="{99CA1FE4-F2D4-4420-9F41-0AEBD4F155D7}"/>
              </a:ext>
            </a:extLst>
          </p:cNvPr>
          <p:cNvPicPr>
            <a:picLocks noChangeAspect="1"/>
          </p:cNvPicPr>
          <p:nvPr/>
        </p:nvPicPr>
        <p:blipFill>
          <a:blip r:embed="rId5"/>
          <a:stretch>
            <a:fillRect/>
          </a:stretch>
        </p:blipFill>
        <p:spPr>
          <a:xfrm>
            <a:off x="2954196" y="2824205"/>
            <a:ext cx="419158" cy="504895"/>
          </a:xfrm>
          <a:prstGeom prst="rect">
            <a:avLst/>
          </a:prstGeom>
        </p:spPr>
      </p:pic>
      <p:pic>
        <p:nvPicPr>
          <p:cNvPr id="13" name="Picture 12">
            <a:extLst>
              <a:ext uri="{FF2B5EF4-FFF2-40B4-BE49-F238E27FC236}">
                <a16:creationId xmlns:a16="http://schemas.microsoft.com/office/drawing/2014/main" id="{15ABBC85-859F-42D6-A231-73B7A56EBD52}"/>
              </a:ext>
            </a:extLst>
          </p:cNvPr>
          <p:cNvPicPr>
            <a:picLocks noChangeAspect="1"/>
          </p:cNvPicPr>
          <p:nvPr/>
        </p:nvPicPr>
        <p:blipFill>
          <a:blip r:embed="rId6"/>
          <a:stretch>
            <a:fillRect/>
          </a:stretch>
        </p:blipFill>
        <p:spPr>
          <a:xfrm>
            <a:off x="2592191" y="3329100"/>
            <a:ext cx="390580" cy="533474"/>
          </a:xfrm>
          <a:prstGeom prst="rect">
            <a:avLst/>
          </a:prstGeom>
        </p:spPr>
      </p:pic>
      <p:pic>
        <p:nvPicPr>
          <p:cNvPr id="15" name="Picture 14">
            <a:extLst>
              <a:ext uri="{FF2B5EF4-FFF2-40B4-BE49-F238E27FC236}">
                <a16:creationId xmlns:a16="http://schemas.microsoft.com/office/drawing/2014/main" id="{C9AB259E-09EF-4CAC-8062-BF20869FA558}"/>
              </a:ext>
            </a:extLst>
          </p:cNvPr>
          <p:cNvPicPr>
            <a:picLocks noChangeAspect="1"/>
          </p:cNvPicPr>
          <p:nvPr/>
        </p:nvPicPr>
        <p:blipFill>
          <a:blip r:embed="rId7"/>
          <a:stretch>
            <a:fillRect/>
          </a:stretch>
        </p:blipFill>
        <p:spPr>
          <a:xfrm>
            <a:off x="4109973" y="4195724"/>
            <a:ext cx="295316" cy="543001"/>
          </a:xfrm>
          <a:prstGeom prst="rect">
            <a:avLst/>
          </a:prstGeom>
        </p:spPr>
      </p:pic>
      <p:pic>
        <p:nvPicPr>
          <p:cNvPr id="17" name="Picture 2">
            <a:extLst>
              <a:ext uri="{FF2B5EF4-FFF2-40B4-BE49-F238E27FC236}">
                <a16:creationId xmlns:a16="http://schemas.microsoft.com/office/drawing/2014/main" id="{0C3FA3DE-8CFC-4A75-954E-2628B56374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8867" y="3519688"/>
            <a:ext cx="4683566" cy="1759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909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0D40D-0508-418C-873A-7F884DF0CD3B}"/>
              </a:ext>
            </a:extLst>
          </p:cNvPr>
          <p:cNvSpPr>
            <a:spLocks noGrp="1"/>
          </p:cNvSpPr>
          <p:nvPr>
            <p:ph type="title"/>
          </p:nvPr>
        </p:nvSpPr>
        <p:spPr/>
        <p:txBody>
          <a:bodyPr/>
          <a:lstStyle/>
          <a:p>
            <a:r>
              <a:rPr lang="en-US" dirty="0"/>
              <a:t>Still an Equation Slide … </a:t>
            </a:r>
          </a:p>
        </p:txBody>
      </p:sp>
      <p:sp>
        <p:nvSpPr>
          <p:cNvPr id="3" name="Content Placeholder 2">
            <a:extLst>
              <a:ext uri="{FF2B5EF4-FFF2-40B4-BE49-F238E27FC236}">
                <a16:creationId xmlns:a16="http://schemas.microsoft.com/office/drawing/2014/main" id="{71F86280-2184-4F12-A2A3-984CE0543366}"/>
              </a:ext>
            </a:extLst>
          </p:cNvPr>
          <p:cNvSpPr>
            <a:spLocks noGrp="1"/>
          </p:cNvSpPr>
          <p:nvPr>
            <p:ph idx="1"/>
          </p:nvPr>
        </p:nvSpPr>
        <p:spPr>
          <a:xfrm>
            <a:off x="838200" y="1825625"/>
            <a:ext cx="11010900" cy="4667250"/>
          </a:xfrm>
        </p:spPr>
        <p:txBody>
          <a:bodyPr>
            <a:normAutofit fontScale="92500" lnSpcReduction="10000"/>
          </a:bodyPr>
          <a:lstStyle/>
          <a:p>
            <a:r>
              <a:rPr lang="en-US" b="1" dirty="0"/>
              <a:t>Input features of first LSTM</a:t>
            </a:r>
            <a:r>
              <a:rPr lang="en-US" dirty="0"/>
              <a:t> network are </a:t>
            </a:r>
            <a:r>
              <a:rPr lang="en-US" b="1" dirty="0"/>
              <a:t>Functional Network signature</a:t>
            </a:r>
          </a:p>
          <a:p>
            <a:r>
              <a:rPr lang="en-US" b="1" dirty="0"/>
              <a:t>Input of second LSTM layer </a:t>
            </a:r>
            <a:r>
              <a:rPr lang="en-US" dirty="0"/>
              <a:t>is the </a:t>
            </a:r>
            <a:r>
              <a:rPr lang="en-US" b="1" dirty="0"/>
              <a:t>hidden State Vector from the first LSTM network.</a:t>
            </a:r>
          </a:p>
          <a:p>
            <a:r>
              <a:rPr lang="en-US" dirty="0"/>
              <a:t>Fully Connected layer has S output – </a:t>
            </a:r>
            <a:r>
              <a:rPr lang="en-US" dirty="0" err="1"/>
              <a:t>Corresponing</a:t>
            </a:r>
            <a:r>
              <a:rPr lang="en-US" dirty="0"/>
              <a:t> to the number of Brain states</a:t>
            </a:r>
          </a:p>
          <a:p>
            <a:r>
              <a:rPr lang="en-US" dirty="0" err="1"/>
              <a:t>Softmax</a:t>
            </a:r>
            <a:r>
              <a:rPr lang="en-US" dirty="0"/>
              <a:t> converts these values to a probability of which state it might be</a:t>
            </a:r>
          </a:p>
          <a:p>
            <a:endParaRPr lang="en-US" dirty="0"/>
          </a:p>
          <a:p>
            <a:endParaRPr lang="en-US" dirty="0"/>
          </a:p>
          <a:p>
            <a:pPr marL="0" indent="0">
              <a:buNone/>
            </a:pPr>
            <a:endParaRPr lang="en-US" dirty="0"/>
          </a:p>
          <a:p>
            <a:r>
              <a:rPr lang="en-US" dirty="0"/>
              <a:t>     is the hidden state output of the second LSTM layer which encodes input functional signature at t-</a:t>
            </a:r>
            <a:r>
              <a:rPr lang="en-US" dirty="0" err="1"/>
              <a:t>th</a:t>
            </a:r>
            <a:r>
              <a:rPr lang="en-US" dirty="0"/>
              <a:t> time point</a:t>
            </a:r>
          </a:p>
          <a:p>
            <a:endParaRPr lang="en-US" dirty="0"/>
          </a:p>
        </p:txBody>
      </p:sp>
      <p:pic>
        <p:nvPicPr>
          <p:cNvPr id="5" name="Picture 4">
            <a:extLst>
              <a:ext uri="{FF2B5EF4-FFF2-40B4-BE49-F238E27FC236}">
                <a16:creationId xmlns:a16="http://schemas.microsoft.com/office/drawing/2014/main" id="{834EBB3F-2352-46DF-9BDD-BFBA33026C6E}"/>
              </a:ext>
            </a:extLst>
          </p:cNvPr>
          <p:cNvPicPr>
            <a:picLocks noChangeAspect="1"/>
          </p:cNvPicPr>
          <p:nvPr/>
        </p:nvPicPr>
        <p:blipFill>
          <a:blip r:embed="rId2"/>
          <a:stretch>
            <a:fillRect/>
          </a:stretch>
        </p:blipFill>
        <p:spPr>
          <a:xfrm>
            <a:off x="4238455" y="4667250"/>
            <a:ext cx="4354456" cy="833470"/>
          </a:xfrm>
          <a:prstGeom prst="rect">
            <a:avLst/>
          </a:prstGeom>
        </p:spPr>
      </p:pic>
      <p:pic>
        <p:nvPicPr>
          <p:cNvPr id="7" name="Picture 6">
            <a:extLst>
              <a:ext uri="{FF2B5EF4-FFF2-40B4-BE49-F238E27FC236}">
                <a16:creationId xmlns:a16="http://schemas.microsoft.com/office/drawing/2014/main" id="{DFD3ED4E-6466-401A-9BC0-59AB3D4F1EF3}"/>
              </a:ext>
            </a:extLst>
          </p:cNvPr>
          <p:cNvPicPr>
            <a:picLocks noChangeAspect="1"/>
          </p:cNvPicPr>
          <p:nvPr/>
        </p:nvPicPr>
        <p:blipFill>
          <a:blip r:embed="rId3"/>
          <a:stretch>
            <a:fillRect/>
          </a:stretch>
        </p:blipFill>
        <p:spPr>
          <a:xfrm>
            <a:off x="1166786" y="5362535"/>
            <a:ext cx="371527" cy="571580"/>
          </a:xfrm>
          <a:prstGeom prst="rect">
            <a:avLst/>
          </a:prstGeom>
        </p:spPr>
      </p:pic>
    </p:spTree>
    <p:extLst>
      <p:ext uri="{BB962C8B-B14F-4D97-AF65-F5344CB8AC3E}">
        <p14:creationId xmlns:p14="http://schemas.microsoft.com/office/powerpoint/2010/main" val="2314221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4D18E-8E74-49FD-9515-B4571F126E63}"/>
              </a:ext>
            </a:extLst>
          </p:cNvPr>
          <p:cNvSpPr>
            <a:spLocks noGrp="1"/>
          </p:cNvSpPr>
          <p:nvPr>
            <p:ph type="title"/>
          </p:nvPr>
        </p:nvSpPr>
        <p:spPr/>
        <p:txBody>
          <a:bodyPr/>
          <a:lstStyle/>
          <a:p>
            <a:r>
              <a:rPr lang="en-US" dirty="0"/>
              <a:t>Optimizer</a:t>
            </a:r>
          </a:p>
        </p:txBody>
      </p:sp>
      <p:sp>
        <p:nvSpPr>
          <p:cNvPr id="3" name="Content Placeholder 2">
            <a:extLst>
              <a:ext uri="{FF2B5EF4-FFF2-40B4-BE49-F238E27FC236}">
                <a16:creationId xmlns:a16="http://schemas.microsoft.com/office/drawing/2014/main" id="{0A612A75-56B4-481B-AB0C-9047B9AE4AE3}"/>
              </a:ext>
            </a:extLst>
          </p:cNvPr>
          <p:cNvSpPr>
            <a:spLocks noGrp="1"/>
          </p:cNvSpPr>
          <p:nvPr>
            <p:ph idx="1"/>
          </p:nvPr>
        </p:nvSpPr>
        <p:spPr/>
        <p:txBody>
          <a:bodyPr/>
          <a:lstStyle/>
          <a:p>
            <a:r>
              <a:rPr lang="en-US" b="1" dirty="0" err="1"/>
              <a:t>Softmax</a:t>
            </a:r>
            <a:r>
              <a:rPr lang="en-US" b="1" dirty="0"/>
              <a:t> </a:t>
            </a:r>
            <a:r>
              <a:rPr lang="en-US" b="1" dirty="0" err="1"/>
              <a:t>Crossentropy</a:t>
            </a:r>
            <a:r>
              <a:rPr lang="en-US" b="1" dirty="0"/>
              <a:t> </a:t>
            </a:r>
            <a:r>
              <a:rPr lang="en-US" dirty="0"/>
              <a:t>– It is the standard optimizer used to classify with </a:t>
            </a:r>
            <a:r>
              <a:rPr lang="en-US" dirty="0" err="1"/>
              <a:t>softmax</a:t>
            </a:r>
            <a:r>
              <a:rPr lang="en-US" dirty="0"/>
              <a:t> activation in the last layer</a:t>
            </a:r>
          </a:p>
          <a:p>
            <a:r>
              <a:rPr lang="en-US" dirty="0"/>
              <a:t>The </a:t>
            </a:r>
            <a:r>
              <a:rPr lang="en-US" dirty="0" err="1"/>
              <a:t>softmax</a:t>
            </a:r>
            <a:r>
              <a:rPr lang="en-US" dirty="0"/>
              <a:t> </a:t>
            </a:r>
            <a:r>
              <a:rPr lang="en-US" dirty="0" err="1"/>
              <a:t>crossentropy</a:t>
            </a:r>
            <a:r>
              <a:rPr lang="en-US" dirty="0"/>
              <a:t> is taken between real and predicted brain state and used as objective function to optimize the LSTM RNN Model.</a:t>
            </a:r>
          </a:p>
        </p:txBody>
      </p:sp>
    </p:spTree>
    <p:extLst>
      <p:ext uri="{BB962C8B-B14F-4D97-AF65-F5344CB8AC3E}">
        <p14:creationId xmlns:p14="http://schemas.microsoft.com/office/powerpoint/2010/main" val="1450325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1921-35CE-4DC8-BCB9-0F15F562D028}"/>
              </a:ext>
            </a:extLst>
          </p:cNvPr>
          <p:cNvSpPr>
            <a:spLocks noGrp="1"/>
          </p:cNvSpPr>
          <p:nvPr>
            <p:ph type="title"/>
          </p:nvPr>
        </p:nvSpPr>
        <p:spPr/>
        <p:txBody>
          <a:bodyPr/>
          <a:lstStyle/>
          <a:p>
            <a:r>
              <a:rPr lang="en-US" dirty="0"/>
              <a:t>Preprocessing Steps</a:t>
            </a:r>
          </a:p>
        </p:txBody>
      </p:sp>
      <p:sp>
        <p:nvSpPr>
          <p:cNvPr id="3" name="Content Placeholder 2">
            <a:extLst>
              <a:ext uri="{FF2B5EF4-FFF2-40B4-BE49-F238E27FC236}">
                <a16:creationId xmlns:a16="http://schemas.microsoft.com/office/drawing/2014/main" id="{C1FB7FC7-0283-444F-90F6-78FE21DD903D}"/>
              </a:ext>
            </a:extLst>
          </p:cNvPr>
          <p:cNvSpPr>
            <a:spLocks noGrp="1"/>
          </p:cNvSpPr>
          <p:nvPr>
            <p:ph idx="1"/>
          </p:nvPr>
        </p:nvSpPr>
        <p:spPr/>
        <p:txBody>
          <a:bodyPr/>
          <a:lstStyle/>
          <a:p>
            <a:pPr marL="514350" indent="-514350">
              <a:buFont typeface="+mj-lt"/>
              <a:buAutoNum type="arabicPeriod"/>
            </a:pPr>
            <a:r>
              <a:rPr lang="en-US" dirty="0"/>
              <a:t>Collaborative Sparse Brain Decomposition Model to resting fMRI</a:t>
            </a:r>
          </a:p>
          <a:p>
            <a:pPr marL="514350" indent="-514350">
              <a:buFont typeface="+mj-lt"/>
              <a:buAutoNum type="arabicPeriod"/>
            </a:pPr>
            <a:r>
              <a:rPr lang="en-US" dirty="0"/>
              <a:t>Number of FNs were determined based on resting-state fMRI data using MELODIC’s LAPS criteria – Decomposition using cortical surface area and NO white matter, ventricle, etc.</a:t>
            </a:r>
          </a:p>
          <a:p>
            <a:pPr marL="514350" indent="-514350">
              <a:buFont typeface="+mj-lt"/>
              <a:buAutoNum type="arabicPeriod"/>
            </a:pPr>
            <a:r>
              <a:rPr lang="en-US" dirty="0"/>
              <a:t>Each subjects fMRI data had 3 matrices</a:t>
            </a:r>
          </a:p>
          <a:p>
            <a:pPr lvl="1"/>
            <a:r>
              <a:rPr lang="en-US" dirty="0"/>
              <a:t>405X90 – Working Memory</a:t>
            </a:r>
          </a:p>
          <a:p>
            <a:pPr lvl="1"/>
            <a:r>
              <a:rPr lang="en-US" dirty="0"/>
              <a:t>284X90 – Motor Tasks</a:t>
            </a:r>
          </a:p>
          <a:p>
            <a:pPr lvl="1"/>
            <a:r>
              <a:rPr lang="en-US" dirty="0"/>
              <a:t>274X90 – Social Cognition Tasks</a:t>
            </a:r>
          </a:p>
          <a:p>
            <a:pPr marL="514350" indent="-514350">
              <a:buFont typeface="+mj-lt"/>
              <a:buAutoNum type="arabicPeriod"/>
            </a:pPr>
            <a:r>
              <a:rPr lang="en-US" dirty="0"/>
              <a:t>Magnitudes normalized using z-score and Input into LSTM RNN</a:t>
            </a:r>
          </a:p>
        </p:txBody>
      </p:sp>
    </p:spTree>
    <p:extLst>
      <p:ext uri="{BB962C8B-B14F-4D97-AF65-F5344CB8AC3E}">
        <p14:creationId xmlns:p14="http://schemas.microsoft.com/office/powerpoint/2010/main" val="4189006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DA03-C70E-4885-9B4C-9C4E9A3B836F}"/>
              </a:ext>
            </a:extLst>
          </p:cNvPr>
          <p:cNvSpPr>
            <a:spLocks noGrp="1"/>
          </p:cNvSpPr>
          <p:nvPr>
            <p:ph type="title"/>
          </p:nvPr>
        </p:nvSpPr>
        <p:spPr/>
        <p:txBody>
          <a:bodyPr/>
          <a:lstStyle/>
          <a:p>
            <a:r>
              <a:rPr lang="en-US" dirty="0"/>
              <a:t>Validation	</a:t>
            </a:r>
          </a:p>
        </p:txBody>
      </p:sp>
      <p:sp>
        <p:nvSpPr>
          <p:cNvPr id="3" name="Content Placeholder 2">
            <a:extLst>
              <a:ext uri="{FF2B5EF4-FFF2-40B4-BE49-F238E27FC236}">
                <a16:creationId xmlns:a16="http://schemas.microsoft.com/office/drawing/2014/main" id="{27168F22-628C-4E87-9AC6-DD8597FF1C1E}"/>
              </a:ext>
            </a:extLst>
          </p:cNvPr>
          <p:cNvSpPr>
            <a:spLocks noGrp="1"/>
          </p:cNvSpPr>
          <p:nvPr>
            <p:ph idx="1"/>
          </p:nvPr>
        </p:nvSpPr>
        <p:spPr/>
        <p:txBody>
          <a:bodyPr/>
          <a:lstStyle/>
          <a:p>
            <a:r>
              <a:rPr lang="en-US" dirty="0"/>
              <a:t>5 fold Cross Validation</a:t>
            </a:r>
          </a:p>
          <a:p>
            <a:r>
              <a:rPr lang="en-US" dirty="0"/>
              <a:t>ISSUE: delay in Blood Oxygen Level Dependent (BOLD) response =&gt; Response not synchronized with presentation of Stimuli</a:t>
            </a:r>
          </a:p>
          <a:p>
            <a:r>
              <a:rPr lang="en-US" dirty="0"/>
              <a:t>Solution: Brain State adjusted to BOLD delay (6 seconds or 8 Time Points. Remember 0.75 seconds is 1 timepoint)</a:t>
            </a:r>
          </a:p>
          <a:p>
            <a:endParaRPr lang="en-US" dirty="0"/>
          </a:p>
        </p:txBody>
      </p:sp>
      <p:pic>
        <p:nvPicPr>
          <p:cNvPr id="5" name="Picture 4">
            <a:extLst>
              <a:ext uri="{FF2B5EF4-FFF2-40B4-BE49-F238E27FC236}">
                <a16:creationId xmlns:a16="http://schemas.microsoft.com/office/drawing/2014/main" id="{63C15B5D-EA30-4634-B213-4DD7F30B55A1}"/>
              </a:ext>
            </a:extLst>
          </p:cNvPr>
          <p:cNvPicPr>
            <a:picLocks noChangeAspect="1"/>
          </p:cNvPicPr>
          <p:nvPr/>
        </p:nvPicPr>
        <p:blipFill>
          <a:blip r:embed="rId2"/>
          <a:stretch>
            <a:fillRect/>
          </a:stretch>
        </p:blipFill>
        <p:spPr>
          <a:xfrm>
            <a:off x="6359192" y="158278"/>
            <a:ext cx="5333206" cy="1739256"/>
          </a:xfrm>
          <a:prstGeom prst="rect">
            <a:avLst/>
          </a:prstGeom>
        </p:spPr>
      </p:pic>
    </p:spTree>
    <p:extLst>
      <p:ext uri="{BB962C8B-B14F-4D97-AF65-F5344CB8AC3E}">
        <p14:creationId xmlns:p14="http://schemas.microsoft.com/office/powerpoint/2010/main" val="1273469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0291A-6D44-487D-8230-40938F819D1A}"/>
              </a:ext>
            </a:extLst>
          </p:cNvPr>
          <p:cNvSpPr>
            <a:spLocks noGrp="1"/>
          </p:cNvSpPr>
          <p:nvPr>
            <p:ph type="title"/>
          </p:nvPr>
        </p:nvSpPr>
        <p:spPr/>
        <p:txBody>
          <a:bodyPr/>
          <a:lstStyle/>
          <a:p>
            <a:r>
              <a:rPr lang="en-US" dirty="0"/>
              <a:t>Training </a:t>
            </a:r>
          </a:p>
        </p:txBody>
      </p:sp>
      <p:sp>
        <p:nvSpPr>
          <p:cNvPr id="3" name="Content Placeholder 2">
            <a:extLst>
              <a:ext uri="{FF2B5EF4-FFF2-40B4-BE49-F238E27FC236}">
                <a16:creationId xmlns:a16="http://schemas.microsoft.com/office/drawing/2014/main" id="{761D3EB8-C7AF-4EA3-84BD-CDCE902D35A9}"/>
              </a:ext>
            </a:extLst>
          </p:cNvPr>
          <p:cNvSpPr>
            <a:spLocks noGrp="1"/>
          </p:cNvSpPr>
          <p:nvPr>
            <p:ph idx="1"/>
          </p:nvPr>
        </p:nvSpPr>
        <p:spPr/>
        <p:txBody>
          <a:bodyPr/>
          <a:lstStyle/>
          <a:p>
            <a:r>
              <a:rPr lang="en-US" dirty="0"/>
              <a:t>20 Time points overlapped in 40 Clips</a:t>
            </a:r>
          </a:p>
          <a:p>
            <a:r>
              <a:rPr lang="en-US" dirty="0"/>
              <a:t>PURPOSE</a:t>
            </a:r>
          </a:p>
          <a:p>
            <a:pPr lvl="1"/>
            <a:r>
              <a:rPr lang="en-US" dirty="0"/>
              <a:t>Data Augmentation</a:t>
            </a:r>
          </a:p>
          <a:p>
            <a:pPr lvl="1"/>
            <a:r>
              <a:rPr lang="en-US" dirty="0"/>
              <a:t>To avoid same output all the time based on ground truth</a:t>
            </a:r>
          </a:p>
          <a:p>
            <a:pPr lvl="1"/>
            <a:r>
              <a:rPr lang="en-US" dirty="0"/>
              <a:t>Why? Ground truth is the same for most subjects.</a:t>
            </a:r>
          </a:p>
        </p:txBody>
      </p:sp>
      <p:pic>
        <p:nvPicPr>
          <p:cNvPr id="5" name="Picture 4">
            <a:extLst>
              <a:ext uri="{FF2B5EF4-FFF2-40B4-BE49-F238E27FC236}">
                <a16:creationId xmlns:a16="http://schemas.microsoft.com/office/drawing/2014/main" id="{CEF79ABE-D615-4DAA-960C-D6A9C45CB4DF}"/>
              </a:ext>
            </a:extLst>
          </p:cNvPr>
          <p:cNvPicPr>
            <a:picLocks noChangeAspect="1"/>
          </p:cNvPicPr>
          <p:nvPr/>
        </p:nvPicPr>
        <p:blipFill>
          <a:blip r:embed="rId2"/>
          <a:stretch>
            <a:fillRect/>
          </a:stretch>
        </p:blipFill>
        <p:spPr>
          <a:xfrm>
            <a:off x="2756562" y="4252644"/>
            <a:ext cx="5277587" cy="1924319"/>
          </a:xfrm>
          <a:prstGeom prst="rect">
            <a:avLst/>
          </a:prstGeom>
        </p:spPr>
      </p:pic>
    </p:spTree>
    <p:extLst>
      <p:ext uri="{BB962C8B-B14F-4D97-AF65-F5344CB8AC3E}">
        <p14:creationId xmlns:p14="http://schemas.microsoft.com/office/powerpoint/2010/main" val="197231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0305D-C536-4D1C-B7AC-57B143433887}"/>
              </a:ext>
            </a:extLst>
          </p:cNvPr>
          <p:cNvSpPr>
            <a:spLocks noGrp="1"/>
          </p:cNvSpPr>
          <p:nvPr>
            <p:ph type="title"/>
          </p:nvPr>
        </p:nvSpPr>
        <p:spPr/>
        <p:txBody>
          <a:bodyPr/>
          <a:lstStyle/>
          <a:p>
            <a:r>
              <a:rPr lang="en-US" dirty="0"/>
              <a:t>Library Used - </a:t>
            </a:r>
            <a:r>
              <a:rPr lang="en-US" dirty="0" err="1"/>
              <a:t>Tensorfow</a:t>
            </a:r>
            <a:endParaRPr lang="en-US" dirty="0"/>
          </a:p>
        </p:txBody>
      </p:sp>
      <p:sp>
        <p:nvSpPr>
          <p:cNvPr id="3" name="Content Placeholder 2">
            <a:extLst>
              <a:ext uri="{FF2B5EF4-FFF2-40B4-BE49-F238E27FC236}">
                <a16:creationId xmlns:a16="http://schemas.microsoft.com/office/drawing/2014/main" id="{5AEC0E93-252A-49C2-B919-852C5DF49A0F}"/>
              </a:ext>
            </a:extLst>
          </p:cNvPr>
          <p:cNvSpPr>
            <a:spLocks noGrp="1"/>
          </p:cNvSpPr>
          <p:nvPr>
            <p:ph idx="1"/>
          </p:nvPr>
        </p:nvSpPr>
        <p:spPr/>
        <p:txBody>
          <a:bodyPr/>
          <a:lstStyle/>
          <a:p>
            <a:r>
              <a:rPr lang="en-US" dirty="0"/>
              <a:t>Optimizer – ADAM </a:t>
            </a:r>
          </a:p>
          <a:p>
            <a:r>
              <a:rPr lang="en-US" dirty="0"/>
              <a:t>Learning Rate – 0.001 with Decay 0.1 at every 50k steps</a:t>
            </a:r>
          </a:p>
          <a:p>
            <a:r>
              <a:rPr lang="en-US" dirty="0"/>
              <a:t>Training Steps 200,000</a:t>
            </a:r>
          </a:p>
          <a:p>
            <a:r>
              <a:rPr lang="en-US" dirty="0"/>
              <a:t>Batch size – 32</a:t>
            </a:r>
          </a:p>
        </p:txBody>
      </p:sp>
    </p:spTree>
    <p:extLst>
      <p:ext uri="{BB962C8B-B14F-4D97-AF65-F5344CB8AC3E}">
        <p14:creationId xmlns:p14="http://schemas.microsoft.com/office/powerpoint/2010/main" val="3526646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C9150-AAFA-4E4A-8704-74308EE1E0DE}"/>
              </a:ext>
            </a:extLst>
          </p:cNvPr>
          <p:cNvSpPr>
            <a:spLocks noGrp="1"/>
          </p:cNvSpPr>
          <p:nvPr>
            <p:ph type="title"/>
          </p:nvPr>
        </p:nvSpPr>
        <p:spPr/>
        <p:txBody>
          <a:bodyPr/>
          <a:lstStyle/>
          <a:p>
            <a:r>
              <a:rPr lang="en-US" dirty="0"/>
              <a:t>Parameters Tested on</a:t>
            </a:r>
          </a:p>
        </p:txBody>
      </p:sp>
      <p:sp>
        <p:nvSpPr>
          <p:cNvPr id="3" name="Content Placeholder 2">
            <a:extLst>
              <a:ext uri="{FF2B5EF4-FFF2-40B4-BE49-F238E27FC236}">
                <a16:creationId xmlns:a16="http://schemas.microsoft.com/office/drawing/2014/main" id="{49ECD4D3-AC87-485F-9488-BC788AC467AF}"/>
              </a:ext>
            </a:extLst>
          </p:cNvPr>
          <p:cNvSpPr>
            <a:spLocks noGrp="1"/>
          </p:cNvSpPr>
          <p:nvPr>
            <p:ph idx="1"/>
          </p:nvPr>
        </p:nvSpPr>
        <p:spPr/>
        <p:txBody>
          <a:bodyPr/>
          <a:lstStyle/>
          <a:p>
            <a:r>
              <a:rPr lang="en-US" dirty="0"/>
              <a:t>Number of Hidden Layers – {1,2,3}</a:t>
            </a:r>
          </a:p>
          <a:p>
            <a:r>
              <a:rPr lang="en-US" dirty="0"/>
              <a:t>Number of nodes in Hidden Layers - {32, 64, 128, 256, 512, 1024}</a:t>
            </a:r>
          </a:p>
          <a:p>
            <a:r>
              <a:rPr lang="en-US" dirty="0"/>
              <a:t>The optimal value among these are selected based on their performance with validation dataset</a:t>
            </a:r>
          </a:p>
          <a:p>
            <a:r>
              <a:rPr lang="en-US" dirty="0"/>
              <a:t>Parameter selection was done on Working Memory Task fMRI data only.</a:t>
            </a:r>
          </a:p>
          <a:p>
            <a:r>
              <a:rPr lang="en-US" dirty="0"/>
              <a:t>Selected parameter used for all other experiments without any more optimization.</a:t>
            </a:r>
          </a:p>
          <a:p>
            <a:r>
              <a:rPr lang="en-US" dirty="0"/>
              <a:t>WHY? Avoid overfitting towards better results.</a:t>
            </a:r>
          </a:p>
        </p:txBody>
      </p:sp>
    </p:spTree>
    <p:extLst>
      <p:ext uri="{BB962C8B-B14F-4D97-AF65-F5344CB8AC3E}">
        <p14:creationId xmlns:p14="http://schemas.microsoft.com/office/powerpoint/2010/main" val="2675876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6FD-2456-4287-A4A4-648C658B5FC4}"/>
              </a:ext>
            </a:extLst>
          </p:cNvPr>
          <p:cNvSpPr>
            <a:spLocks noGrp="1"/>
          </p:cNvSpPr>
          <p:nvPr>
            <p:ph type="ctrTitle"/>
          </p:nvPr>
        </p:nvSpPr>
        <p:spPr/>
        <p:txBody>
          <a:bodyPr/>
          <a:lstStyle/>
          <a:p>
            <a:r>
              <a:rPr lang="en-US" dirty="0"/>
              <a:t>Random Forest</a:t>
            </a:r>
          </a:p>
        </p:txBody>
      </p:sp>
      <p:sp>
        <p:nvSpPr>
          <p:cNvPr id="3" name="Subtitle 2">
            <a:extLst>
              <a:ext uri="{FF2B5EF4-FFF2-40B4-BE49-F238E27FC236}">
                <a16:creationId xmlns:a16="http://schemas.microsoft.com/office/drawing/2014/main" id="{F5865A19-96BC-445F-9115-6EE33A605776}"/>
              </a:ext>
            </a:extLst>
          </p:cNvPr>
          <p:cNvSpPr>
            <a:spLocks noGrp="1"/>
          </p:cNvSpPr>
          <p:nvPr>
            <p:ph type="subTitle" idx="1"/>
          </p:nvPr>
        </p:nvSpPr>
        <p:spPr>
          <a:xfrm>
            <a:off x="1524000" y="2316163"/>
            <a:ext cx="9144000" cy="1655762"/>
          </a:xfrm>
        </p:spPr>
        <p:txBody>
          <a:bodyPr/>
          <a:lstStyle/>
          <a:p>
            <a:r>
              <a:rPr lang="en-US" dirty="0"/>
              <a:t>Results compared with</a:t>
            </a:r>
          </a:p>
        </p:txBody>
      </p:sp>
    </p:spTree>
    <p:extLst>
      <p:ext uri="{BB962C8B-B14F-4D97-AF65-F5344CB8AC3E}">
        <p14:creationId xmlns:p14="http://schemas.microsoft.com/office/powerpoint/2010/main" val="2255760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F50F9-991D-475C-B479-74B03CA734EB}"/>
              </a:ext>
            </a:extLst>
          </p:cNvPr>
          <p:cNvSpPr>
            <a:spLocks noGrp="1"/>
          </p:cNvSpPr>
          <p:nvPr>
            <p:ph type="title"/>
          </p:nvPr>
        </p:nvSpPr>
        <p:spPr/>
        <p:txBody>
          <a:bodyPr/>
          <a:lstStyle/>
          <a:p>
            <a:r>
              <a:rPr lang="en-US" dirty="0"/>
              <a:t>Investigating what the LSTM encoder did</a:t>
            </a:r>
          </a:p>
        </p:txBody>
      </p:sp>
      <p:sp>
        <p:nvSpPr>
          <p:cNvPr id="3" name="Content Placeholder 2">
            <a:extLst>
              <a:ext uri="{FF2B5EF4-FFF2-40B4-BE49-F238E27FC236}">
                <a16:creationId xmlns:a16="http://schemas.microsoft.com/office/drawing/2014/main" id="{93D5D710-075F-4338-A50D-1AED2567AE57}"/>
              </a:ext>
            </a:extLst>
          </p:cNvPr>
          <p:cNvSpPr>
            <a:spLocks noGrp="1"/>
          </p:cNvSpPr>
          <p:nvPr>
            <p:ph idx="1"/>
          </p:nvPr>
        </p:nvSpPr>
        <p:spPr/>
        <p:txBody>
          <a:bodyPr>
            <a:normAutofit lnSpcReduction="10000"/>
          </a:bodyPr>
          <a:lstStyle/>
          <a:p>
            <a:r>
              <a:rPr lang="en-US" dirty="0"/>
              <a:t>Investigate association between 2</a:t>
            </a:r>
            <a:r>
              <a:rPr lang="en-US" baseline="30000" dirty="0"/>
              <a:t>nd</a:t>
            </a:r>
            <a:r>
              <a:rPr lang="en-US" dirty="0"/>
              <a:t> hidden LSTM cell and brain state.</a:t>
            </a:r>
          </a:p>
          <a:p>
            <a:r>
              <a:rPr lang="en-US" dirty="0"/>
              <a:t>How? Comparing Matrix Representation of </a:t>
            </a:r>
          </a:p>
          <a:p>
            <a:pPr lvl="1"/>
            <a:r>
              <a:rPr lang="en-US" dirty="0"/>
              <a:t>128 hidden cells of LSTM layer – (Rows)</a:t>
            </a:r>
          </a:p>
          <a:p>
            <a:pPr lvl="1"/>
            <a:r>
              <a:rPr lang="en-US" dirty="0"/>
              <a:t>Time Point – Column</a:t>
            </a:r>
          </a:p>
          <a:p>
            <a:r>
              <a:rPr lang="en-US" dirty="0"/>
              <a:t>The hidden cell rows were sorted on absolute weight of corresponding weights of trained prediction model.</a:t>
            </a:r>
          </a:p>
          <a:p>
            <a:r>
              <a:rPr lang="en-US" dirty="0"/>
              <a:t>WHY? All the high impact LSTM cells would be on top, and easier to investigate.</a:t>
            </a:r>
          </a:p>
          <a:p>
            <a:r>
              <a:rPr lang="en-US" dirty="0"/>
              <a:t>Then the maximum correlated LSTM cells can be identified for each task.</a:t>
            </a:r>
          </a:p>
        </p:txBody>
      </p:sp>
    </p:spTree>
    <p:extLst>
      <p:ext uri="{BB962C8B-B14F-4D97-AF65-F5344CB8AC3E}">
        <p14:creationId xmlns:p14="http://schemas.microsoft.com/office/powerpoint/2010/main" val="1399040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DD801-7083-423E-AB5C-853DA77BA4B3}"/>
              </a:ext>
            </a:extLst>
          </p:cNvPr>
          <p:cNvSpPr>
            <a:spLocks noGrp="1"/>
          </p:cNvSpPr>
          <p:nvPr>
            <p:ph type="title"/>
          </p:nvPr>
        </p:nvSpPr>
        <p:spPr/>
        <p:txBody>
          <a:bodyPr/>
          <a:lstStyle/>
          <a:p>
            <a:r>
              <a:rPr lang="en-US" dirty="0"/>
              <a:t>RNN</a:t>
            </a:r>
          </a:p>
        </p:txBody>
      </p:sp>
      <p:pic>
        <p:nvPicPr>
          <p:cNvPr id="1026" name="Picture 2">
            <a:extLst>
              <a:ext uri="{FF2B5EF4-FFF2-40B4-BE49-F238E27FC236}">
                <a16:creationId xmlns:a16="http://schemas.microsoft.com/office/drawing/2014/main" id="{6E4BD4BD-0A7A-4FD9-B54F-DEC2C5C1A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90750"/>
            <a:ext cx="9964861" cy="3729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367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27C8F-FF01-47A4-A2F4-555A2C05767F}"/>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BA05535F-60B4-4297-9BE8-8FCECF58D530}"/>
              </a:ext>
            </a:extLst>
          </p:cNvPr>
          <p:cNvSpPr>
            <a:spLocks noGrp="1"/>
          </p:cNvSpPr>
          <p:nvPr>
            <p:ph type="body" idx="1"/>
          </p:nvPr>
        </p:nvSpPr>
        <p:spPr/>
        <p:txBody>
          <a:bodyPr/>
          <a:lstStyle/>
          <a:p>
            <a:pPr marL="342900" indent="-342900">
              <a:buFont typeface="Arial" panose="020B0604020202020204" pitchFamily="34" charset="0"/>
              <a:buChar char="•"/>
            </a:pPr>
            <a:r>
              <a:rPr lang="en-US" dirty="0"/>
              <a:t>Removed Temporal dependency</a:t>
            </a:r>
          </a:p>
          <a:p>
            <a:pPr marL="342900" indent="-342900">
              <a:buFont typeface="Arial" panose="020B0604020202020204" pitchFamily="34" charset="0"/>
              <a:buChar char="•"/>
            </a:pPr>
            <a:r>
              <a:rPr lang="en-US" dirty="0"/>
              <a:t>Decoding performance at each time point</a:t>
            </a:r>
          </a:p>
          <a:p>
            <a:pPr marL="342900" indent="-342900">
              <a:buFont typeface="Arial" panose="020B0604020202020204" pitchFamily="34" charset="0"/>
              <a:buChar char="•"/>
            </a:pPr>
            <a:r>
              <a:rPr lang="en-US" dirty="0"/>
              <a:t>Subjects in-scanner performance and involvement level</a:t>
            </a:r>
          </a:p>
        </p:txBody>
      </p:sp>
    </p:spTree>
    <p:extLst>
      <p:ext uri="{BB962C8B-B14F-4D97-AF65-F5344CB8AC3E}">
        <p14:creationId xmlns:p14="http://schemas.microsoft.com/office/powerpoint/2010/main" val="3875325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8B604-AF69-4319-9F9B-03CBAD50AD5D}"/>
              </a:ext>
            </a:extLst>
          </p:cNvPr>
          <p:cNvSpPr>
            <a:spLocks noGrp="1"/>
          </p:cNvSpPr>
          <p:nvPr>
            <p:ph type="title"/>
          </p:nvPr>
        </p:nvSpPr>
        <p:spPr/>
        <p:txBody>
          <a:bodyPr/>
          <a:lstStyle/>
          <a:p>
            <a:r>
              <a:rPr lang="en-US" dirty="0"/>
              <a:t>Does it work without temporal dependency?</a:t>
            </a:r>
          </a:p>
        </p:txBody>
      </p:sp>
      <p:sp>
        <p:nvSpPr>
          <p:cNvPr id="3" name="Content Placeholder 2">
            <a:extLst>
              <a:ext uri="{FF2B5EF4-FFF2-40B4-BE49-F238E27FC236}">
                <a16:creationId xmlns:a16="http://schemas.microsoft.com/office/drawing/2014/main" id="{57180BA4-EFBD-4706-8122-1B352B9935B2}"/>
              </a:ext>
            </a:extLst>
          </p:cNvPr>
          <p:cNvSpPr>
            <a:spLocks noGrp="1"/>
          </p:cNvSpPr>
          <p:nvPr>
            <p:ph idx="1"/>
          </p:nvPr>
        </p:nvSpPr>
        <p:spPr/>
        <p:txBody>
          <a:bodyPr/>
          <a:lstStyle/>
          <a:p>
            <a:r>
              <a:rPr lang="en-US" dirty="0"/>
              <a:t>Randomly jumble data along temporal dimensions.</a:t>
            </a:r>
          </a:p>
          <a:p>
            <a:r>
              <a:rPr lang="en-US" dirty="0"/>
              <a:t>No temporal dependency was obtained by LSTM</a:t>
            </a:r>
          </a:p>
          <a:p>
            <a:r>
              <a:rPr lang="en-US" dirty="0"/>
              <a:t>Therefore Prediction Performance decreased</a:t>
            </a:r>
          </a:p>
        </p:txBody>
      </p:sp>
    </p:spTree>
    <p:extLst>
      <p:ext uri="{BB962C8B-B14F-4D97-AF65-F5344CB8AC3E}">
        <p14:creationId xmlns:p14="http://schemas.microsoft.com/office/powerpoint/2010/main" val="4264633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4B3C7-E7F6-4921-A42B-6E9BF44754A0}"/>
              </a:ext>
            </a:extLst>
          </p:cNvPr>
          <p:cNvSpPr>
            <a:spLocks noGrp="1"/>
          </p:cNvSpPr>
          <p:nvPr>
            <p:ph type="title"/>
          </p:nvPr>
        </p:nvSpPr>
        <p:spPr/>
        <p:txBody>
          <a:bodyPr/>
          <a:lstStyle/>
          <a:p>
            <a:r>
              <a:rPr lang="en-US" dirty="0"/>
              <a:t>Sensitivity of Functional Networks (FN)</a:t>
            </a:r>
          </a:p>
        </p:txBody>
      </p:sp>
      <p:sp>
        <p:nvSpPr>
          <p:cNvPr id="3" name="Content Placeholder 2">
            <a:extLst>
              <a:ext uri="{FF2B5EF4-FFF2-40B4-BE49-F238E27FC236}">
                <a16:creationId xmlns:a16="http://schemas.microsoft.com/office/drawing/2014/main" id="{F99D3DE2-7B95-41B8-8713-253F194B00E5}"/>
              </a:ext>
            </a:extLst>
          </p:cNvPr>
          <p:cNvSpPr>
            <a:spLocks noGrp="1"/>
          </p:cNvSpPr>
          <p:nvPr>
            <p:ph idx="1"/>
          </p:nvPr>
        </p:nvSpPr>
        <p:spPr/>
        <p:txBody>
          <a:bodyPr>
            <a:normAutofit lnSpcReduction="10000"/>
          </a:bodyPr>
          <a:lstStyle/>
          <a:p>
            <a:r>
              <a:rPr lang="en-US" dirty="0"/>
              <a:t>Principal Component Analysis (PCA) based Sensitivity Analysis</a:t>
            </a:r>
          </a:p>
          <a:p>
            <a:r>
              <a:rPr lang="en-US" dirty="0"/>
              <a:t>For 43 test subjects – 90  FN’s signatures were set to 0, one by one.</a:t>
            </a:r>
          </a:p>
          <a:p>
            <a:r>
              <a:rPr lang="en-US" dirty="0"/>
              <a:t>For each set to 0, we obtained a change in decoding accuracy.</a:t>
            </a:r>
          </a:p>
          <a:p>
            <a:r>
              <a:rPr lang="en-US" dirty="0"/>
              <a:t>Therefore change in decoding accuracy can be represented as a matrix of 90 X 43]</a:t>
            </a:r>
          </a:p>
          <a:p>
            <a:r>
              <a:rPr lang="en-US" dirty="0"/>
              <a:t>This is passed through PCA to obtain Principal components (PC)</a:t>
            </a:r>
          </a:p>
          <a:p>
            <a:r>
              <a:rPr lang="en-US" dirty="0"/>
              <a:t>This encodes main direction of prediction changes </a:t>
            </a:r>
            <a:r>
              <a:rPr lang="en-US" dirty="0" err="1"/>
              <a:t>w.r.t.</a:t>
            </a:r>
            <a:r>
              <a:rPr lang="en-US" dirty="0"/>
              <a:t> functional signatures.</a:t>
            </a:r>
          </a:p>
          <a:p>
            <a:r>
              <a:rPr lang="en-US" dirty="0"/>
              <a:t>Sensitivity analysis was carried out on working memory, motor and social cognition tasks. </a:t>
            </a:r>
          </a:p>
        </p:txBody>
      </p:sp>
    </p:spTree>
    <p:extLst>
      <p:ext uri="{BB962C8B-B14F-4D97-AF65-F5344CB8AC3E}">
        <p14:creationId xmlns:p14="http://schemas.microsoft.com/office/powerpoint/2010/main" val="2936082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CD51B-B0AB-43A3-B88A-AC196C30D046}"/>
              </a:ext>
            </a:extLst>
          </p:cNvPr>
          <p:cNvSpPr>
            <a:spLocks noGrp="1"/>
          </p:cNvSpPr>
          <p:nvPr>
            <p:ph type="title"/>
          </p:nvPr>
        </p:nvSpPr>
        <p:spPr/>
        <p:txBody>
          <a:bodyPr/>
          <a:lstStyle/>
          <a:p>
            <a:r>
              <a:rPr lang="en-US" dirty="0"/>
              <a:t>Principal Component Analysis</a:t>
            </a:r>
          </a:p>
        </p:txBody>
      </p:sp>
      <p:sp>
        <p:nvSpPr>
          <p:cNvPr id="3" name="Content Placeholder 2">
            <a:extLst>
              <a:ext uri="{FF2B5EF4-FFF2-40B4-BE49-F238E27FC236}">
                <a16:creationId xmlns:a16="http://schemas.microsoft.com/office/drawing/2014/main" id="{2D8195E9-5F00-49E1-B4ED-4227F32E52E4}"/>
              </a:ext>
            </a:extLst>
          </p:cNvPr>
          <p:cNvSpPr>
            <a:spLocks noGrp="1"/>
          </p:cNvSpPr>
          <p:nvPr>
            <p:ph idx="1"/>
          </p:nvPr>
        </p:nvSpPr>
        <p:spPr/>
        <p:txBody>
          <a:bodyPr>
            <a:normAutofit/>
          </a:bodyPr>
          <a:lstStyle/>
          <a:p>
            <a:r>
              <a:rPr lang="en-US" dirty="0"/>
              <a:t>Purpose – Dimensionality Reduction</a:t>
            </a:r>
          </a:p>
          <a:p>
            <a:r>
              <a:rPr lang="en-US" dirty="0"/>
              <a:t>Reduces dimensionality of dataset with large set of variables to smaller set of variables that has most of the information.</a:t>
            </a:r>
          </a:p>
          <a:p>
            <a:r>
              <a:rPr lang="en-US" b="0" i="0" dirty="0">
                <a:solidFill>
                  <a:srgbClr val="3A3B41"/>
                </a:solidFill>
                <a:effectLst/>
                <a:latin typeface="Lora"/>
              </a:rPr>
              <a:t>Principal components are new variables that are constructed as linear combinations or mixtures of the initial variables.</a:t>
            </a:r>
          </a:p>
        </p:txBody>
      </p:sp>
    </p:spTree>
    <p:extLst>
      <p:ext uri="{BB962C8B-B14F-4D97-AF65-F5344CB8AC3E}">
        <p14:creationId xmlns:p14="http://schemas.microsoft.com/office/powerpoint/2010/main" val="2486804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65E3B-054F-4EBD-81CE-83ECF3A2BB83}"/>
              </a:ext>
            </a:extLst>
          </p:cNvPr>
          <p:cNvSpPr>
            <a:spLocks noGrp="1"/>
          </p:cNvSpPr>
          <p:nvPr>
            <p:ph type="title"/>
          </p:nvPr>
        </p:nvSpPr>
        <p:spPr/>
        <p:txBody>
          <a:bodyPr/>
          <a:lstStyle/>
          <a:p>
            <a:r>
              <a:rPr lang="en-US" dirty="0"/>
              <a:t>PCA</a:t>
            </a:r>
          </a:p>
        </p:txBody>
      </p:sp>
      <p:sp>
        <p:nvSpPr>
          <p:cNvPr id="3" name="Content Placeholder 2">
            <a:extLst>
              <a:ext uri="{FF2B5EF4-FFF2-40B4-BE49-F238E27FC236}">
                <a16:creationId xmlns:a16="http://schemas.microsoft.com/office/drawing/2014/main" id="{E8F26971-C90F-4647-AA83-D38099C376D4}"/>
              </a:ext>
            </a:extLst>
          </p:cNvPr>
          <p:cNvSpPr>
            <a:spLocks noGrp="1"/>
          </p:cNvSpPr>
          <p:nvPr>
            <p:ph idx="1"/>
          </p:nvPr>
        </p:nvSpPr>
        <p:spPr/>
        <p:txBody>
          <a:bodyPr/>
          <a:lstStyle/>
          <a:p>
            <a:r>
              <a:rPr lang="en-US" b="0" i="0" dirty="0">
                <a:solidFill>
                  <a:srgbClr val="3A3B41"/>
                </a:solidFill>
                <a:effectLst/>
                <a:latin typeface="Lora"/>
              </a:rPr>
              <a:t> These combinations are done in such a way that the new variables (i.e., principal components) are uncorrelated and most of the information within the initial variables is squeezed or compressed into the first components.</a:t>
            </a:r>
            <a:endParaRPr lang="en-US" dirty="0">
              <a:solidFill>
                <a:srgbClr val="3A3B41"/>
              </a:solidFill>
              <a:latin typeface="Lora"/>
            </a:endParaRPr>
          </a:p>
          <a:p>
            <a:r>
              <a:rPr lang="en-US" b="0" i="0" dirty="0">
                <a:solidFill>
                  <a:srgbClr val="3A3B41"/>
                </a:solidFill>
                <a:effectLst/>
                <a:latin typeface="Lora"/>
              </a:rPr>
              <a:t> So, the idea is 10-dimensional data gives you 10 principal components, but PCA tries to put maximum possible information in the first component, then maximum remaining information in the second and so on, until having something like shown in the scree plot below.</a:t>
            </a:r>
            <a:endParaRPr lang="en-US" dirty="0"/>
          </a:p>
          <a:p>
            <a:endParaRPr lang="en-US" dirty="0"/>
          </a:p>
        </p:txBody>
      </p:sp>
      <p:pic>
        <p:nvPicPr>
          <p:cNvPr id="5" name="Picture 2" descr="Principal Component Analysis second principal">
            <a:extLst>
              <a:ext uri="{FF2B5EF4-FFF2-40B4-BE49-F238E27FC236}">
                <a16:creationId xmlns:a16="http://schemas.microsoft.com/office/drawing/2014/main" id="{F1D6769E-02F1-43E4-B069-59B4BDC0210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226811" y="220477"/>
            <a:ext cx="4012870" cy="1605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520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9"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7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1026" name="Picture 2" descr="Percentage of Variance (Information) for each by PC">
            <a:extLst>
              <a:ext uri="{FF2B5EF4-FFF2-40B4-BE49-F238E27FC236}">
                <a16:creationId xmlns:a16="http://schemas.microsoft.com/office/drawing/2014/main" id="{D0A1BDC0-8D9B-473A-96FD-DEB1821073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0926" y="978176"/>
            <a:ext cx="5950650" cy="4105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147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6CB23-6C3A-43C2-ACA5-7767C1A89296}"/>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5DF29380-FF67-40EE-AFB6-44B0BC910A6F}"/>
              </a:ext>
            </a:extLst>
          </p:cNvPr>
          <p:cNvSpPr>
            <a:spLocks noGrp="1"/>
          </p:cNvSpPr>
          <p:nvPr>
            <p:ph idx="1"/>
          </p:nvPr>
        </p:nvSpPr>
        <p:spPr/>
        <p:txBody>
          <a:bodyPr/>
          <a:lstStyle/>
          <a:p>
            <a:r>
              <a:rPr lang="en-US" b="0" i="0" dirty="0">
                <a:solidFill>
                  <a:srgbClr val="3A3B41"/>
                </a:solidFill>
                <a:effectLst/>
                <a:latin typeface="Lora"/>
              </a:rPr>
              <a:t>An important thing to realize here is that, the principal components are less interpretable and don’t have any real meaning since they are constructed as linear combinations of the initial variables.</a:t>
            </a:r>
            <a:endParaRPr lang="en-US" dirty="0"/>
          </a:p>
        </p:txBody>
      </p:sp>
    </p:spTree>
    <p:extLst>
      <p:ext uri="{BB962C8B-B14F-4D97-AF65-F5344CB8AC3E}">
        <p14:creationId xmlns:p14="http://schemas.microsoft.com/office/powerpoint/2010/main" val="484037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54B9F-257B-411E-B8D5-442DEBB040E8}"/>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E7F91507-2C9B-4CFB-ADEE-46CEA266B8B6}"/>
              </a:ext>
            </a:extLst>
          </p:cNvPr>
          <p:cNvSpPr>
            <a:spLocks noGrp="1"/>
          </p:cNvSpPr>
          <p:nvPr>
            <p:ph idx="1"/>
          </p:nvPr>
        </p:nvSpPr>
        <p:spPr/>
        <p:txBody>
          <a:bodyPr/>
          <a:lstStyle/>
          <a:p>
            <a:r>
              <a:rPr lang="en-US" dirty="0"/>
              <a:t>Accuracy was optimal with 2 hidden layer</a:t>
            </a:r>
          </a:p>
          <a:p>
            <a:r>
              <a:rPr lang="en-US" dirty="0"/>
              <a:t>3 hidden layers created overfitting and reduced accuracy.</a:t>
            </a:r>
          </a:p>
          <a:p>
            <a:r>
              <a:rPr lang="en-US" dirty="0"/>
              <a:t>RF had fixed time window. Longer time-window gave better performance – Optimal time-window – 40 time points.</a:t>
            </a:r>
          </a:p>
        </p:txBody>
      </p:sp>
      <p:pic>
        <p:nvPicPr>
          <p:cNvPr id="5" name="Picture 4">
            <a:extLst>
              <a:ext uri="{FF2B5EF4-FFF2-40B4-BE49-F238E27FC236}">
                <a16:creationId xmlns:a16="http://schemas.microsoft.com/office/drawing/2014/main" id="{7F83AC45-E381-47B1-8CA2-B7A4282F79BC}"/>
              </a:ext>
            </a:extLst>
          </p:cNvPr>
          <p:cNvPicPr>
            <a:picLocks noChangeAspect="1"/>
          </p:cNvPicPr>
          <p:nvPr/>
        </p:nvPicPr>
        <p:blipFill>
          <a:blip r:embed="rId2"/>
          <a:stretch>
            <a:fillRect/>
          </a:stretch>
        </p:blipFill>
        <p:spPr>
          <a:xfrm>
            <a:off x="144361" y="3778623"/>
            <a:ext cx="3703068" cy="2264335"/>
          </a:xfrm>
          <a:prstGeom prst="rect">
            <a:avLst/>
          </a:prstGeom>
        </p:spPr>
      </p:pic>
      <p:pic>
        <p:nvPicPr>
          <p:cNvPr id="9" name="Picture 8">
            <a:extLst>
              <a:ext uri="{FF2B5EF4-FFF2-40B4-BE49-F238E27FC236}">
                <a16:creationId xmlns:a16="http://schemas.microsoft.com/office/drawing/2014/main" id="{8E1919B2-CA4B-4AB8-9A29-FFE7F403613F}"/>
              </a:ext>
            </a:extLst>
          </p:cNvPr>
          <p:cNvPicPr>
            <a:picLocks noChangeAspect="1"/>
          </p:cNvPicPr>
          <p:nvPr/>
        </p:nvPicPr>
        <p:blipFill>
          <a:blip r:embed="rId3"/>
          <a:stretch>
            <a:fillRect/>
          </a:stretch>
        </p:blipFill>
        <p:spPr>
          <a:xfrm>
            <a:off x="4445275" y="3778623"/>
            <a:ext cx="3562449" cy="2264745"/>
          </a:xfrm>
          <a:prstGeom prst="rect">
            <a:avLst/>
          </a:prstGeom>
        </p:spPr>
      </p:pic>
    </p:spTree>
    <p:extLst>
      <p:ext uri="{BB962C8B-B14F-4D97-AF65-F5344CB8AC3E}">
        <p14:creationId xmlns:p14="http://schemas.microsoft.com/office/powerpoint/2010/main" val="1442977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BC3E96-76A7-495A-A9B6-D2D16D707884}"/>
              </a:ext>
            </a:extLst>
          </p:cNvPr>
          <p:cNvPicPr>
            <a:picLocks noChangeAspect="1"/>
          </p:cNvPicPr>
          <p:nvPr/>
        </p:nvPicPr>
        <p:blipFill>
          <a:blip r:embed="rId2"/>
          <a:stretch>
            <a:fillRect/>
          </a:stretch>
        </p:blipFill>
        <p:spPr>
          <a:xfrm>
            <a:off x="0" y="1985014"/>
            <a:ext cx="12192000" cy="2887971"/>
          </a:xfrm>
          <a:prstGeom prst="rect">
            <a:avLst/>
          </a:prstGeom>
        </p:spPr>
      </p:pic>
    </p:spTree>
    <p:extLst>
      <p:ext uri="{BB962C8B-B14F-4D97-AF65-F5344CB8AC3E}">
        <p14:creationId xmlns:p14="http://schemas.microsoft.com/office/powerpoint/2010/main" val="2926308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E93A-B099-4790-B5AB-18FA79C08854}"/>
              </a:ext>
            </a:extLst>
          </p:cNvPr>
          <p:cNvSpPr>
            <a:spLocks noGrp="1"/>
          </p:cNvSpPr>
          <p:nvPr>
            <p:ph type="title"/>
          </p:nvPr>
        </p:nvSpPr>
        <p:spPr>
          <a:xfrm>
            <a:off x="838200" y="2475441"/>
            <a:ext cx="10515600" cy="1325563"/>
          </a:xfrm>
        </p:spPr>
        <p:txBody>
          <a:bodyPr>
            <a:normAutofit fontScale="90000"/>
          </a:bodyPr>
          <a:lstStyle/>
          <a:p>
            <a:r>
              <a:rPr lang="en-US" dirty="0"/>
              <a:t>Next is a diagram of activities of hidden cells in the second LSTM layer of one randomly selected testing subject on the working memory task fMRI dataset.</a:t>
            </a:r>
          </a:p>
        </p:txBody>
      </p:sp>
    </p:spTree>
    <p:extLst>
      <p:ext uri="{BB962C8B-B14F-4D97-AF65-F5344CB8AC3E}">
        <p14:creationId xmlns:p14="http://schemas.microsoft.com/office/powerpoint/2010/main" val="247956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3728E-AB3C-44D5-9E0A-4174BE2B73A7}"/>
              </a:ext>
            </a:extLst>
          </p:cNvPr>
          <p:cNvSpPr>
            <a:spLocks noGrp="1"/>
          </p:cNvSpPr>
          <p:nvPr>
            <p:ph type="title"/>
          </p:nvPr>
        </p:nvSpPr>
        <p:spPr/>
        <p:txBody>
          <a:bodyPr/>
          <a:lstStyle/>
          <a:p>
            <a:r>
              <a:rPr lang="en-US" dirty="0"/>
              <a:t>LSTM</a:t>
            </a:r>
          </a:p>
        </p:txBody>
      </p:sp>
      <p:pic>
        <p:nvPicPr>
          <p:cNvPr id="2050" name="Picture 2">
            <a:extLst>
              <a:ext uri="{FF2B5EF4-FFF2-40B4-BE49-F238E27FC236}">
                <a16:creationId xmlns:a16="http://schemas.microsoft.com/office/drawing/2014/main" id="{06CEB8C6-7EFF-485C-85FF-1B448F699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809625"/>
            <a:ext cx="10481066" cy="39385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D8E69A8-2DFD-495D-A48A-F253E62E9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508" y="4962525"/>
            <a:ext cx="9048750"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7235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BB9A7E-4B27-43C2-A953-E9B89FFF944A}"/>
              </a:ext>
            </a:extLst>
          </p:cNvPr>
          <p:cNvPicPr>
            <a:picLocks noChangeAspect="1"/>
          </p:cNvPicPr>
          <p:nvPr/>
        </p:nvPicPr>
        <p:blipFill>
          <a:blip r:embed="rId2"/>
          <a:stretch>
            <a:fillRect/>
          </a:stretch>
        </p:blipFill>
        <p:spPr>
          <a:xfrm>
            <a:off x="1181595" y="-71252"/>
            <a:ext cx="9560360" cy="4874765"/>
          </a:xfrm>
          <a:prstGeom prst="rect">
            <a:avLst/>
          </a:prstGeom>
        </p:spPr>
      </p:pic>
      <p:sp>
        <p:nvSpPr>
          <p:cNvPr id="5" name="TextBox 4">
            <a:extLst>
              <a:ext uri="{FF2B5EF4-FFF2-40B4-BE49-F238E27FC236}">
                <a16:creationId xmlns:a16="http://schemas.microsoft.com/office/drawing/2014/main" id="{1F115BF8-3D57-4E81-8A1F-27409E9A57F4}"/>
              </a:ext>
            </a:extLst>
          </p:cNvPr>
          <p:cNvSpPr txBox="1"/>
          <p:nvPr/>
        </p:nvSpPr>
        <p:spPr>
          <a:xfrm>
            <a:off x="399307" y="4742835"/>
            <a:ext cx="6095010" cy="1754326"/>
          </a:xfrm>
          <a:prstGeom prst="rect">
            <a:avLst/>
          </a:prstGeom>
          <a:noFill/>
        </p:spPr>
        <p:txBody>
          <a:bodyPr wrap="square">
            <a:spAutoFit/>
          </a:bodyPr>
          <a:lstStyle/>
          <a:p>
            <a:pPr algn="just"/>
            <a:r>
              <a:rPr lang="en-US" dirty="0"/>
              <a:t>Activities of all 128 hidden cells, the cells in each subplot are shown in descending order according to absolute values of their prediction weights in the prediction model for each task event, the colored block above each subplot indicates the onset interval of each task event, and the </a:t>
            </a:r>
            <a:r>
              <a:rPr lang="en-US" dirty="0" err="1"/>
              <a:t>colorbar</a:t>
            </a:r>
            <a:r>
              <a:rPr lang="en-US" dirty="0"/>
              <a:t> indicates activities (values) of each cell on different time points;</a:t>
            </a:r>
          </a:p>
        </p:txBody>
      </p:sp>
      <p:sp>
        <p:nvSpPr>
          <p:cNvPr id="7" name="TextBox 6">
            <a:extLst>
              <a:ext uri="{FF2B5EF4-FFF2-40B4-BE49-F238E27FC236}">
                <a16:creationId xmlns:a16="http://schemas.microsoft.com/office/drawing/2014/main" id="{8E6E2298-B248-4FED-8074-153715891708}"/>
              </a:ext>
            </a:extLst>
          </p:cNvPr>
          <p:cNvSpPr txBox="1"/>
          <p:nvPr/>
        </p:nvSpPr>
        <p:spPr>
          <a:xfrm>
            <a:off x="6819153" y="4742835"/>
            <a:ext cx="4705090" cy="2031325"/>
          </a:xfrm>
          <a:prstGeom prst="rect">
            <a:avLst/>
          </a:prstGeom>
          <a:noFill/>
        </p:spPr>
        <p:txBody>
          <a:bodyPr wrap="square">
            <a:spAutoFit/>
          </a:bodyPr>
          <a:lstStyle/>
          <a:p>
            <a:pPr algn="just"/>
            <a:r>
              <a:rPr lang="en-US" dirty="0"/>
              <a:t>Hidden cells with activities (values) maximally correlated with onset of each task event, the black line indicates the onset of each task event, and the colored curve is the activity of the LSTM hidden cell. The activity (value) of the hidden cell is scaled using its maximal absolute value for the visualization.</a:t>
            </a:r>
          </a:p>
        </p:txBody>
      </p:sp>
    </p:spTree>
    <p:extLst>
      <p:ext uri="{BB962C8B-B14F-4D97-AF65-F5344CB8AC3E}">
        <p14:creationId xmlns:p14="http://schemas.microsoft.com/office/powerpoint/2010/main" val="410748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D8E5E-3A81-4F99-8DC1-954A58B8B101}"/>
              </a:ext>
            </a:extLst>
          </p:cNvPr>
          <p:cNvSpPr>
            <a:spLocks noGrp="1"/>
          </p:cNvSpPr>
          <p:nvPr>
            <p:ph type="title"/>
          </p:nvPr>
        </p:nvSpPr>
        <p:spPr>
          <a:xfrm>
            <a:off x="838200" y="3043011"/>
            <a:ext cx="10515600" cy="1325563"/>
          </a:xfrm>
        </p:spPr>
        <p:txBody>
          <a:bodyPr>
            <a:normAutofit fontScale="90000"/>
          </a:bodyPr>
          <a:lstStyle/>
          <a:p>
            <a:r>
              <a:rPr lang="en-US" dirty="0"/>
              <a:t>Performance analysis of the LSTM RNNs based brain decoding model on working memory task fMRI data.</a:t>
            </a:r>
          </a:p>
        </p:txBody>
      </p:sp>
    </p:spTree>
    <p:extLst>
      <p:ext uri="{BB962C8B-B14F-4D97-AF65-F5344CB8AC3E}">
        <p14:creationId xmlns:p14="http://schemas.microsoft.com/office/powerpoint/2010/main" val="669622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3171D0-7E39-428A-81A8-DD266DA34CCF}"/>
              </a:ext>
            </a:extLst>
          </p:cNvPr>
          <p:cNvPicPr>
            <a:picLocks noChangeAspect="1"/>
          </p:cNvPicPr>
          <p:nvPr/>
        </p:nvPicPr>
        <p:blipFill>
          <a:blip r:embed="rId2"/>
          <a:stretch>
            <a:fillRect/>
          </a:stretch>
        </p:blipFill>
        <p:spPr>
          <a:xfrm>
            <a:off x="156297" y="894229"/>
            <a:ext cx="6872445" cy="4912236"/>
          </a:xfrm>
          <a:prstGeom prst="rect">
            <a:avLst/>
          </a:prstGeom>
        </p:spPr>
      </p:pic>
      <p:sp>
        <p:nvSpPr>
          <p:cNvPr id="5" name="TextBox 4">
            <a:extLst>
              <a:ext uri="{FF2B5EF4-FFF2-40B4-BE49-F238E27FC236}">
                <a16:creationId xmlns:a16="http://schemas.microsoft.com/office/drawing/2014/main" id="{4F930EAA-8437-4611-B478-A6EBDE5C04F8}"/>
              </a:ext>
            </a:extLst>
          </p:cNvPr>
          <p:cNvSpPr txBox="1"/>
          <p:nvPr/>
        </p:nvSpPr>
        <p:spPr>
          <a:xfrm>
            <a:off x="7247669" y="1098469"/>
            <a:ext cx="3988427" cy="646331"/>
          </a:xfrm>
          <a:prstGeom prst="rect">
            <a:avLst/>
          </a:prstGeom>
          <a:noFill/>
        </p:spPr>
        <p:txBody>
          <a:bodyPr wrap="square">
            <a:spAutoFit/>
          </a:bodyPr>
          <a:lstStyle/>
          <a:p>
            <a:r>
              <a:rPr lang="en-US" dirty="0"/>
              <a:t>Most of the misclassified time points are located at inter-state regions</a:t>
            </a:r>
          </a:p>
        </p:txBody>
      </p:sp>
      <p:sp>
        <p:nvSpPr>
          <p:cNvPr id="7" name="TextBox 6">
            <a:extLst>
              <a:ext uri="{FF2B5EF4-FFF2-40B4-BE49-F238E27FC236}">
                <a16:creationId xmlns:a16="http://schemas.microsoft.com/office/drawing/2014/main" id="{9A6468DB-76CD-46F3-A88F-B634DECCB5CB}"/>
              </a:ext>
            </a:extLst>
          </p:cNvPr>
          <p:cNvSpPr txBox="1"/>
          <p:nvPr/>
        </p:nvSpPr>
        <p:spPr>
          <a:xfrm>
            <a:off x="7247669" y="3429000"/>
            <a:ext cx="3865951" cy="1477328"/>
          </a:xfrm>
          <a:prstGeom prst="rect">
            <a:avLst/>
          </a:prstGeom>
          <a:noFill/>
        </p:spPr>
        <p:txBody>
          <a:bodyPr wrap="square">
            <a:spAutoFit/>
          </a:bodyPr>
          <a:lstStyle/>
          <a:p>
            <a:r>
              <a:rPr lang="en-US" dirty="0"/>
              <a:t>The prediction accuracy is significantly correlated with the subjects’ in-scanner performance accuracy and task-evoked activation similarity between training data and testing.</a:t>
            </a:r>
          </a:p>
        </p:txBody>
      </p:sp>
    </p:spTree>
    <p:extLst>
      <p:ext uri="{BB962C8B-B14F-4D97-AF65-F5344CB8AC3E}">
        <p14:creationId xmlns:p14="http://schemas.microsoft.com/office/powerpoint/2010/main" val="3728629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2E16-1FE7-488F-8614-10AF1F652E9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D8B2A41-6838-45F9-8D07-331A8F2B1FFD}"/>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LSTM better distinguished subtly distinct brain states based on task fMRI data than those built using RF</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Why - LSTM based brain decoding model extract temporal dependencies and learn the mapping between functional signatures and their corresponding brain states better</a:t>
            </a:r>
          </a:p>
          <a:p>
            <a:r>
              <a:rPr lang="en-US" sz="1800" dirty="0"/>
              <a:t>It was capable of decoding brain states across different categories of tasks with improved performance.</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Computing functional connectivity patterns requires to specify a time window with a certain length to reliably estimate the functional connectivity. </a:t>
            </a:r>
          </a:p>
          <a:p>
            <a:r>
              <a:rPr lang="en-US" sz="1800" dirty="0">
                <a:latin typeface="Calibri" panose="020F0502020204030204" pitchFamily="34" charset="0"/>
                <a:ea typeface="Calibri" panose="020F0502020204030204" pitchFamily="34" charset="0"/>
                <a:cs typeface="Times New Roman" panose="02020603050405020304" pitchFamily="18" charset="0"/>
              </a:rPr>
              <a:t>This is not a trivial task to determine an optimal time window</a:t>
            </a:r>
          </a:p>
          <a:p>
            <a:r>
              <a:rPr lang="en-US" sz="1800" dirty="0"/>
              <a:t>Although the proposed brain decoding method has achieved better performance than RF, further efforts are needed in following aspects.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lvl="1"/>
            <a:r>
              <a:rPr lang="en-US" sz="1800" dirty="0"/>
              <a:t>The brain decoding models were evaluated using block designed</a:t>
            </a:r>
            <a:r>
              <a:rPr lang="en-US" sz="1800" dirty="0">
                <a:latin typeface="Calibri" panose="020F0502020204030204" pitchFamily="34" charset="0"/>
                <a:cs typeface="Times New Roman" panose="02020603050405020304" pitchFamily="18" charset="0"/>
              </a:rPr>
              <a:t>. It c</a:t>
            </a:r>
            <a:r>
              <a:rPr lang="en-US" sz="1800" dirty="0">
                <a:effectLst/>
                <a:latin typeface="Calibri" panose="020F0502020204030204" pitchFamily="34" charset="0"/>
                <a:ea typeface="Calibri" panose="020F0502020204030204" pitchFamily="34" charset="0"/>
                <a:cs typeface="Times New Roman" panose="02020603050405020304" pitchFamily="18" charset="0"/>
              </a:rPr>
              <a:t>an </a:t>
            </a:r>
            <a:r>
              <a:rPr lang="en-US" sz="1800" dirty="0">
                <a:latin typeface="Calibri" panose="020F0502020204030204" pitchFamily="34" charset="0"/>
                <a:ea typeface="Calibri" panose="020F0502020204030204" pitchFamily="34" charset="0"/>
                <a:cs typeface="Times New Roman" panose="02020603050405020304" pitchFamily="18" charset="0"/>
              </a:rPr>
              <a:t>be </a:t>
            </a:r>
            <a:r>
              <a:rPr lang="en-US" sz="1800" dirty="0">
                <a:effectLst/>
                <a:latin typeface="Calibri" panose="020F0502020204030204" pitchFamily="34" charset="0"/>
                <a:ea typeface="Calibri" panose="020F0502020204030204" pitchFamily="34" charset="0"/>
                <a:cs typeface="Times New Roman" panose="02020603050405020304" pitchFamily="18" charset="0"/>
              </a:rPr>
              <a:t>evolved for event designed task fMRI to investigate how the temporal duration of brain states impact the decoding performance.</a:t>
            </a:r>
          </a:p>
          <a:p>
            <a:pPr lvl="1"/>
            <a:r>
              <a:rPr lang="en-US" sz="1800" dirty="0">
                <a:effectLst/>
                <a:latin typeface="Calibri" panose="020F0502020204030204" pitchFamily="34" charset="0"/>
                <a:ea typeface="Calibri" panose="020F0502020204030204" pitchFamily="34" charset="0"/>
                <a:cs typeface="Times New Roman" panose="02020603050405020304" pitchFamily="18" charset="0"/>
              </a:rPr>
              <a:t>FNs at a single spatial scale were used to compute functional signatures for the brain decoding.</a:t>
            </a:r>
          </a:p>
          <a:p>
            <a:pPr lvl="1"/>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46358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A6143-A0D3-4D59-89B5-3CB22B61D33C}"/>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6123D6B8-0228-42DE-87B9-0EC6E7716BD2}"/>
              </a:ext>
            </a:extLst>
          </p:cNvPr>
          <p:cNvSpPr>
            <a:spLocks noGrp="1"/>
          </p:cNvSpPr>
          <p:nvPr>
            <p:ph type="subTitle" idx="1"/>
          </p:nvPr>
        </p:nvSpPr>
        <p:spPr/>
        <p:txBody>
          <a:bodyPr/>
          <a:lstStyle/>
          <a:p>
            <a:r>
              <a:rPr lang="en-US" dirty="0"/>
              <a:t>Any more questions?</a:t>
            </a:r>
          </a:p>
        </p:txBody>
      </p:sp>
    </p:spTree>
    <p:extLst>
      <p:ext uri="{BB962C8B-B14F-4D97-AF65-F5344CB8AC3E}">
        <p14:creationId xmlns:p14="http://schemas.microsoft.com/office/powerpoint/2010/main" val="1382448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EA341-2A9D-4B43-9A06-AB63E08CF3B5}"/>
              </a:ext>
            </a:extLst>
          </p:cNvPr>
          <p:cNvSpPr>
            <a:spLocks noGrp="1"/>
          </p:cNvSpPr>
          <p:nvPr>
            <p:ph type="title"/>
          </p:nvPr>
        </p:nvSpPr>
        <p:spPr/>
        <p:txBody>
          <a:bodyPr/>
          <a:lstStyle/>
          <a:p>
            <a:r>
              <a:rPr lang="en-US" dirty="0"/>
              <a:t>There is this Conveyor Belt</a:t>
            </a:r>
          </a:p>
        </p:txBody>
      </p:sp>
      <p:pic>
        <p:nvPicPr>
          <p:cNvPr id="3074" name="Picture 2">
            <a:extLst>
              <a:ext uri="{FF2B5EF4-FFF2-40B4-BE49-F238E27FC236}">
                <a16:creationId xmlns:a16="http://schemas.microsoft.com/office/drawing/2014/main" id="{FE8B8B1C-238E-4D14-BF19-7E349CD712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63" t="87" r="24663" b="-1213"/>
          <a:stretch/>
        </p:blipFill>
        <p:spPr bwMode="auto">
          <a:xfrm>
            <a:off x="2030506" y="2299448"/>
            <a:ext cx="7066429" cy="424628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BCB6C816-B519-4260-A798-7F616B887BC9}"/>
              </a:ext>
            </a:extLst>
          </p:cNvPr>
          <p:cNvSpPr txBox="1">
            <a:spLocks/>
          </p:cNvSpPr>
          <p:nvPr/>
        </p:nvSpPr>
        <p:spPr>
          <a:xfrm>
            <a:off x="838200" y="1288267"/>
            <a:ext cx="10645239" cy="21407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Minor Interaction</a:t>
            </a:r>
          </a:p>
          <a:p>
            <a:r>
              <a:rPr lang="en-US" dirty="0"/>
              <a:t>Information Flows easily with minimal changes</a:t>
            </a:r>
          </a:p>
        </p:txBody>
      </p:sp>
    </p:spTree>
    <p:extLst>
      <p:ext uri="{BB962C8B-B14F-4D97-AF65-F5344CB8AC3E}">
        <p14:creationId xmlns:p14="http://schemas.microsoft.com/office/powerpoint/2010/main" val="464372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95CAD9B-02A9-4812-A952-5FBCD38B42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650" b="1"/>
          <a:stretch/>
        </p:blipFill>
        <p:spPr bwMode="auto">
          <a:xfrm>
            <a:off x="166254" y="967220"/>
            <a:ext cx="12192000" cy="397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860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2C3AB73-B8E0-41BC-AEC2-69B3B9076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7130"/>
            <a:ext cx="12192000" cy="376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261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5EF04B-18D4-43F3-A0C2-5F895F758C63}"/>
              </a:ext>
            </a:extLst>
          </p:cNvPr>
          <p:cNvPicPr>
            <a:picLocks noChangeAspect="1"/>
          </p:cNvPicPr>
          <p:nvPr/>
        </p:nvPicPr>
        <p:blipFill>
          <a:blip r:embed="rId2"/>
          <a:stretch>
            <a:fillRect/>
          </a:stretch>
        </p:blipFill>
        <p:spPr>
          <a:xfrm>
            <a:off x="2017058" y="2180225"/>
            <a:ext cx="7570695" cy="2497549"/>
          </a:xfrm>
          <a:prstGeom prst="rect">
            <a:avLst/>
          </a:prstGeom>
        </p:spPr>
      </p:pic>
    </p:spTree>
    <p:extLst>
      <p:ext uri="{BB962C8B-B14F-4D97-AF65-F5344CB8AC3E}">
        <p14:creationId xmlns:p14="http://schemas.microsoft.com/office/powerpoint/2010/main" val="423664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BA0A9780-5E85-4777-B514-34A719C05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176" y="1476399"/>
            <a:ext cx="11391901" cy="3518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506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10777</TotalTime>
  <Words>1707</Words>
  <Application>Microsoft Office PowerPoint</Application>
  <PresentationFormat>Widescreen</PresentationFormat>
  <Paragraphs>168</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Calibri (body)</vt:lpstr>
      <vt:lpstr>Calibri Light</vt:lpstr>
      <vt:lpstr>CMS</vt:lpstr>
      <vt:lpstr>Lora</vt:lpstr>
      <vt:lpstr>Office Theme</vt:lpstr>
      <vt:lpstr>Interpretable, highly accurate brain decoding of subtly distinct brain states from fMRI using intrinsic functional networks &amp; LSTM</vt:lpstr>
      <vt:lpstr>Long Short Term Memory</vt:lpstr>
      <vt:lpstr>RNN</vt:lpstr>
      <vt:lpstr>LSTM</vt:lpstr>
      <vt:lpstr>There is this Conveyor Belt</vt:lpstr>
      <vt:lpstr>PowerPoint Presentation</vt:lpstr>
      <vt:lpstr>PowerPoint Presentation</vt:lpstr>
      <vt:lpstr>PowerPoint Presentation</vt:lpstr>
      <vt:lpstr>PowerPoint Presentation</vt:lpstr>
      <vt:lpstr>WHY LSTM RNN for fMRI data</vt:lpstr>
      <vt:lpstr>Variable length Time Window is BETTER</vt:lpstr>
      <vt:lpstr>Advantage of LSTM RNN</vt:lpstr>
      <vt:lpstr>This Paper’s GOAL</vt:lpstr>
      <vt:lpstr>Framework</vt:lpstr>
      <vt:lpstr>Imaging Dataset</vt:lpstr>
      <vt:lpstr>Dataset Split</vt:lpstr>
      <vt:lpstr>Feature Extraction</vt:lpstr>
      <vt:lpstr>PowerPoint Presentation</vt:lpstr>
      <vt:lpstr>Pattern Recognition: LSTM</vt:lpstr>
      <vt:lpstr>Functional representation encoded in each LSTM Layer</vt:lpstr>
      <vt:lpstr>Still an Equation Slide … </vt:lpstr>
      <vt:lpstr>Optimizer</vt:lpstr>
      <vt:lpstr>Preprocessing Steps</vt:lpstr>
      <vt:lpstr>Validation </vt:lpstr>
      <vt:lpstr>Training </vt:lpstr>
      <vt:lpstr>Library Used - Tensorfow</vt:lpstr>
      <vt:lpstr>Parameters Tested on</vt:lpstr>
      <vt:lpstr>Random Forest</vt:lpstr>
      <vt:lpstr>Investigating what the LSTM encoder did</vt:lpstr>
      <vt:lpstr>Performance Evaluation</vt:lpstr>
      <vt:lpstr>Does it work without temporal dependency?</vt:lpstr>
      <vt:lpstr>Sensitivity of Functional Networks (FN)</vt:lpstr>
      <vt:lpstr>Principal Component Analysis</vt:lpstr>
      <vt:lpstr>PCA</vt:lpstr>
      <vt:lpstr>PowerPoint Presentation</vt:lpstr>
      <vt:lpstr>Problem</vt:lpstr>
      <vt:lpstr>Results</vt:lpstr>
      <vt:lpstr>PowerPoint Presentation</vt:lpstr>
      <vt:lpstr>Next is a diagram of activities of hidden cells in the second LSTM layer of one randomly selected testing subject on the working memory task fMRI dataset.</vt:lpstr>
      <vt:lpstr>PowerPoint Presentation</vt:lpstr>
      <vt:lpstr>Performance analysis of the LSTM RNNs based brain decoding model on working memory task fMRI data.</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Interpretable, highly accurate brain decoding of subtly distinct brain states from fMRI using intrinsic functional networks &amp; LSTM</dc:title>
  <dc:creator>Flyn Sequeira</dc:creator>
  <cp:lastModifiedBy>Flyn Sequeira</cp:lastModifiedBy>
  <cp:revision>46</cp:revision>
  <cp:lastPrinted>2020-11-18T18:14:52Z</cp:lastPrinted>
  <dcterms:created xsi:type="dcterms:W3CDTF">2020-11-14T19:23:11Z</dcterms:created>
  <dcterms:modified xsi:type="dcterms:W3CDTF">2020-11-22T18:58:10Z</dcterms:modified>
</cp:coreProperties>
</file>